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9"/>
  </p:notesMasterIdLst>
  <p:sldIdLst>
    <p:sldId id="256" r:id="rId2"/>
    <p:sldId id="306" r:id="rId3"/>
    <p:sldId id="303" r:id="rId4"/>
    <p:sldId id="304" r:id="rId5"/>
    <p:sldId id="308" r:id="rId6"/>
    <p:sldId id="309" r:id="rId7"/>
    <p:sldId id="310" r:id="rId8"/>
    <p:sldId id="311" r:id="rId9"/>
    <p:sldId id="312" r:id="rId10"/>
    <p:sldId id="313" r:id="rId11"/>
    <p:sldId id="307" r:id="rId12"/>
    <p:sldId id="314" r:id="rId13"/>
    <p:sldId id="315" r:id="rId14"/>
    <p:sldId id="324" r:id="rId15"/>
    <p:sldId id="305" r:id="rId16"/>
    <p:sldId id="316" r:id="rId17"/>
    <p:sldId id="317" r:id="rId18"/>
    <p:sldId id="260" r:id="rId19"/>
    <p:sldId id="284" r:id="rId20"/>
    <p:sldId id="285" r:id="rId21"/>
    <p:sldId id="286" r:id="rId22"/>
    <p:sldId id="261" r:id="rId23"/>
    <p:sldId id="300" r:id="rId24"/>
    <p:sldId id="298" r:id="rId25"/>
    <p:sldId id="297" r:id="rId26"/>
    <p:sldId id="262" r:id="rId27"/>
    <p:sldId id="265" r:id="rId28"/>
    <p:sldId id="266" r:id="rId29"/>
    <p:sldId id="268" r:id="rId30"/>
    <p:sldId id="325" r:id="rId31"/>
    <p:sldId id="269" r:id="rId32"/>
    <p:sldId id="270" r:id="rId33"/>
    <p:sldId id="326" r:id="rId34"/>
    <p:sldId id="271" r:id="rId35"/>
    <p:sldId id="327" r:id="rId36"/>
    <p:sldId id="272" r:id="rId37"/>
    <p:sldId id="292" r:id="rId38"/>
    <p:sldId id="276" r:id="rId39"/>
    <p:sldId id="318" r:id="rId40"/>
    <p:sldId id="319" r:id="rId41"/>
    <p:sldId id="321" r:id="rId42"/>
    <p:sldId id="320" r:id="rId43"/>
    <p:sldId id="323" r:id="rId44"/>
    <p:sldId id="328" r:id="rId45"/>
    <p:sldId id="329" r:id="rId46"/>
    <p:sldId id="330" r:id="rId47"/>
    <p:sldId id="289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3475" autoAdjust="0"/>
  </p:normalViewPr>
  <p:slideViewPr>
    <p:cSldViewPr>
      <p:cViewPr>
        <p:scale>
          <a:sx n="66" d="100"/>
          <a:sy n="66" d="100"/>
        </p:scale>
        <p:origin x="-1445" y="-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73C07-6170-496A-98BA-81F217491F5C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ABFD4-AD38-47DB-A911-83BD939286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95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ABFD4-AD38-47DB-A911-83BD939286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78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ABFD4-AD38-47DB-A911-83BD939286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78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反思，如果不考虑丢数据的情况，计算结果允许不准确，那实现的成本会更低。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ABFD4-AD38-47DB-A911-83BD939286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781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ABFD4-AD38-47DB-A911-83BD9392865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44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ES 2.3.2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ABFD4-AD38-47DB-A911-83BD9392865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20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FF3BDB3-851D-4AED-88D7-2E524C2E422B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D87E8B1E-6813-45C1-AC17-9E0B575705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altLang="zh-CN" sz="4800" dirty="0" smtClean="0"/>
              <a:t>ES</a:t>
            </a:r>
            <a:r>
              <a:rPr lang="zh-CN" altLang="en-US" sz="4800" dirty="0" smtClean="0"/>
              <a:t>用于时间序列存储</a:t>
            </a: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lang="en-US" altLang="zh-CN" sz="2400" dirty="0" smtClean="0"/>
              <a:t>- </a:t>
            </a:r>
            <a:r>
              <a:rPr lang="en-US" altLang="zh-CN" sz="2400" dirty="0" err="1" smtClean="0"/>
              <a:t>hickwall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监控报警系统简介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 smtClean="0"/>
              <a:t>唐锐华 </a:t>
            </a:r>
            <a:r>
              <a:rPr lang="en-US" altLang="zh-CN" dirty="0" smtClean="0"/>
              <a:t>2016-May</a:t>
            </a:r>
            <a:endParaRPr lang="en-US" altLang="zh-CN" dirty="0" smtClean="0"/>
          </a:p>
          <a:p>
            <a:pPr algn="r"/>
            <a:r>
              <a:rPr lang="en-US" altLang="zh-CN" cap="none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rhtang@ctrip.com</a:t>
            </a:r>
            <a:endParaRPr lang="zh-CN" altLang="en-US" cap="none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83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为什么会有这个项目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光</a:t>
            </a:r>
            <a:r>
              <a:rPr lang="zh-CN" altLang="en-US" dirty="0" smtClean="0"/>
              <a:t>有固定监控项并不能够满足排障的需要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很多排障确实需要的信息不一定能有固定的监控项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譬如：单虚拟机多应用场景的 </a:t>
            </a:r>
            <a:r>
              <a:rPr lang="en-US" altLang="zh-CN" dirty="0" smtClean="0"/>
              <a:t>IO Wait</a:t>
            </a:r>
          </a:p>
          <a:p>
            <a:pPr marL="342900" indent="-342900">
              <a:buFont typeface="Arial" charset="0"/>
              <a:buChar char="•"/>
            </a:pP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73071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11144" cy="1371600"/>
          </a:xfrm>
        </p:spPr>
        <p:txBody>
          <a:bodyPr/>
          <a:lstStyle/>
          <a:p>
            <a:r>
              <a:rPr lang="zh-CN" altLang="en-US" dirty="0" smtClean="0"/>
              <a:t>部分调研过的方案 </a:t>
            </a:r>
            <a:r>
              <a:rPr lang="en-US" altLang="zh-CN" dirty="0" smtClean="0"/>
              <a:t>– </a:t>
            </a:r>
            <a:r>
              <a:rPr lang="zh-CN" altLang="en-US" sz="2800" dirty="0" smtClean="0"/>
              <a:t>以存储为例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Graphite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De facto standard</a:t>
            </a:r>
            <a:r>
              <a:rPr lang="zh-CN" altLang="en-US" dirty="0" smtClean="0"/>
              <a:t>，接口简单好用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Booking.com </a:t>
            </a:r>
            <a:r>
              <a:rPr lang="zh-CN" altLang="en-US" dirty="0" smtClean="0"/>
              <a:t>用</a:t>
            </a:r>
            <a:r>
              <a:rPr lang="en-US" altLang="zh-CN" dirty="0" smtClean="0"/>
              <a:t>280</a:t>
            </a:r>
            <a:r>
              <a:rPr lang="zh-CN" altLang="en-US" dirty="0" smtClean="0"/>
              <a:t>台物理机存</a:t>
            </a:r>
            <a:r>
              <a:rPr lang="en-US" altLang="zh-CN" dirty="0" err="1" smtClean="0"/>
              <a:t>grahpite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endParaRPr lang="en-US" altLang="zh-CN" dirty="0"/>
          </a:p>
          <a:p>
            <a:r>
              <a:rPr lang="zh-CN" altLang="en-US" dirty="0" smtClean="0"/>
              <a:t>问题</a:t>
            </a:r>
            <a:r>
              <a:rPr lang="en-US" altLang="zh-CN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性能差，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Seek</a:t>
            </a:r>
            <a:r>
              <a:rPr lang="zh-CN" altLang="en-US" dirty="0" smtClean="0"/>
              <a:t>压力大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伪集群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907" y="3095116"/>
            <a:ext cx="3563042" cy="188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013176"/>
            <a:ext cx="4010984" cy="159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644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11144" cy="1371600"/>
          </a:xfrm>
        </p:spPr>
        <p:txBody>
          <a:bodyPr/>
          <a:lstStyle/>
          <a:p>
            <a:r>
              <a:rPr lang="zh-CN" altLang="en-US" dirty="0" smtClean="0"/>
              <a:t>部分调研过的方案 </a:t>
            </a:r>
            <a:r>
              <a:rPr lang="en-US" altLang="zh-CN" dirty="0" smtClean="0"/>
              <a:t>– </a:t>
            </a:r>
            <a:r>
              <a:rPr lang="zh-CN" altLang="en-US" sz="2800" dirty="0" smtClean="0"/>
              <a:t>以存储为例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后起之秀 </a:t>
            </a:r>
            <a:r>
              <a:rPr lang="en-US" altLang="zh-CN" dirty="0" err="1" smtClean="0"/>
              <a:t>Influxdb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目标是解决 时间序列存储没有好用存储方案的问题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活跃度非常高，当前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上</a:t>
            </a:r>
            <a:r>
              <a:rPr lang="en-US" altLang="zh-CN" dirty="0" smtClean="0"/>
              <a:t>8k+</a:t>
            </a:r>
            <a:r>
              <a:rPr lang="zh-CN" altLang="en-US" dirty="0" smtClean="0"/>
              <a:t>星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融了资，有商业化支持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问题</a:t>
            </a:r>
            <a:r>
              <a:rPr lang="zh-CN" altLang="en-US" dirty="0"/>
              <a:t>（我们测试到</a:t>
            </a:r>
            <a:r>
              <a:rPr lang="en-US" altLang="zh-CN" dirty="0"/>
              <a:t>0.10 </a:t>
            </a:r>
            <a:r>
              <a:rPr lang="zh-CN" altLang="en-US" dirty="0" smtClean="0"/>
              <a:t>以前）：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存储方案频繁变更，而且我们的测试中没有能长期稳定的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集群方案不可用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配置和文档不匹配，需要看源码才行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各种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crash</a:t>
            </a:r>
            <a:r>
              <a:rPr lang="zh-CN" altLang="en-US" dirty="0" smtClean="0"/>
              <a:t>之后重启要等待很长时间的</a:t>
            </a:r>
            <a:r>
              <a:rPr lang="en-US" altLang="zh-CN" dirty="0" smtClean="0"/>
              <a:t>replay</a:t>
            </a:r>
          </a:p>
          <a:p>
            <a:pPr marL="342900" indent="-342900">
              <a:buFont typeface="Arial" charset="0"/>
              <a:buChar char="•"/>
            </a:pPr>
            <a:endParaRPr lang="en-US" altLang="zh-CN" dirty="0" smtClean="0"/>
          </a:p>
          <a:p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00808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843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11144" cy="1371600"/>
          </a:xfrm>
        </p:spPr>
        <p:txBody>
          <a:bodyPr/>
          <a:lstStyle/>
          <a:p>
            <a:r>
              <a:rPr lang="zh-CN" altLang="en-US" dirty="0" smtClean="0"/>
              <a:t>部分调研过的方案 </a:t>
            </a:r>
            <a:r>
              <a:rPr lang="en-US" altLang="zh-CN" dirty="0" smtClean="0"/>
              <a:t>– </a:t>
            </a:r>
            <a:r>
              <a:rPr lang="zh-CN" altLang="en-US" sz="2800" dirty="0" smtClean="0"/>
              <a:t>以存储为例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open-falcon 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我们项目进行到一半</a:t>
            </a:r>
            <a:r>
              <a:rPr lang="en-US" altLang="zh-CN" dirty="0" smtClean="0"/>
              <a:t>open-falcon</a:t>
            </a:r>
            <a:r>
              <a:rPr lang="zh-CN" altLang="en-US" dirty="0"/>
              <a:t>开</a:t>
            </a:r>
            <a:r>
              <a:rPr lang="zh-CN" altLang="en-US" dirty="0" smtClean="0"/>
              <a:t>源了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endParaRPr lang="en-US" altLang="zh-CN" dirty="0"/>
          </a:p>
          <a:p>
            <a:r>
              <a:rPr lang="zh-CN" altLang="en-US" dirty="0" smtClean="0"/>
              <a:t>和我们的不同</a:t>
            </a:r>
            <a:r>
              <a:rPr lang="en-US" altLang="zh-CN" dirty="0" smtClean="0"/>
              <a:t>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RRD </a:t>
            </a:r>
            <a:r>
              <a:rPr lang="zh-CN" altLang="en-US" dirty="0" smtClean="0"/>
              <a:t>存储 </a:t>
            </a:r>
            <a:r>
              <a:rPr lang="en-US" altLang="zh-CN" dirty="0" smtClean="0"/>
              <a:t>+ hashing </a:t>
            </a:r>
            <a:r>
              <a:rPr lang="zh-CN" altLang="en-US" dirty="0" smtClean="0"/>
              <a:t>伪集群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/>
              <a:t>不可</a:t>
            </a:r>
            <a:r>
              <a:rPr lang="zh-CN" altLang="en-US" dirty="0" smtClean="0"/>
              <a:t>配置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Linux </a:t>
            </a:r>
            <a:r>
              <a:rPr lang="zh-CN" altLang="en-US" dirty="0" smtClean="0"/>
              <a:t>为主，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只能通过</a:t>
            </a:r>
            <a:r>
              <a:rPr lang="en-US" altLang="zh-CN" dirty="0" smtClean="0"/>
              <a:t>python + </a:t>
            </a:r>
            <a:r>
              <a:rPr lang="zh-CN" altLang="en-US" dirty="0" smtClean="0"/>
              <a:t>计划任务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001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11144" cy="1371600"/>
          </a:xfrm>
        </p:spPr>
        <p:txBody>
          <a:bodyPr/>
          <a:lstStyle/>
          <a:p>
            <a:r>
              <a:rPr lang="zh-CN" altLang="en-US" dirty="0" smtClean="0"/>
              <a:t>部分调研过的方案 </a:t>
            </a:r>
            <a:r>
              <a:rPr lang="en-US" altLang="zh-CN" dirty="0" smtClean="0"/>
              <a:t>– </a:t>
            </a:r>
            <a:r>
              <a:rPr lang="zh-CN" altLang="en-US" sz="2800" dirty="0" smtClean="0"/>
              <a:t>以存储为例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ES </a:t>
            </a:r>
            <a:r>
              <a:rPr lang="zh-CN" altLang="en-US" dirty="0" smtClean="0"/>
              <a:t>有比较成熟的使用案例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性能优异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集群稳定性高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/>
              <a:t>易于维护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ES</a:t>
            </a:r>
            <a:r>
              <a:rPr lang="zh-CN" altLang="en-US" dirty="0" smtClean="0"/>
              <a:t>用于日志分析等有很多成功应用的案例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/>
              <a:t>团队</a:t>
            </a:r>
            <a:r>
              <a:rPr lang="zh-CN" altLang="en-US" dirty="0" smtClean="0"/>
              <a:t>内部积累了丰富的使用经验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生产日志的吞吐量远超监控数据的初步设计容量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86440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项目的整体设计与特点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54344"/>
              </p:ext>
            </p:extLst>
          </p:nvPr>
        </p:nvGraphicFramePr>
        <p:xfrm>
          <a:off x="1043608" y="2492896"/>
          <a:ext cx="6192688" cy="3240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/>
                <a:gridCol w="3096344"/>
              </a:tblGrid>
              <a:tr h="46290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组件</a:t>
                      </a:r>
                      <a:endParaRPr lang="zh-CN" altLang="en-US" dirty="0"/>
                    </a:p>
                  </a:txBody>
                  <a:tcPr/>
                </a:tc>
              </a:tr>
              <a:tr h="46290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数据采集</a:t>
                      </a:r>
                      <a:r>
                        <a:rPr lang="en-US" altLang="zh-CN" dirty="0" smtClean="0"/>
                        <a:t>(agent/agentless)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hickwall</a:t>
                      </a:r>
                      <a:r>
                        <a:rPr lang="en-US" altLang="zh-CN" dirty="0" smtClean="0"/>
                        <a:t>, gateway</a:t>
                      </a:r>
                      <a:endParaRPr lang="zh-CN" altLang="en-US" dirty="0"/>
                    </a:p>
                  </a:txBody>
                  <a:tcPr/>
                </a:tc>
              </a:tr>
              <a:tr h="46290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配置管理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hickwallNest</a:t>
                      </a:r>
                      <a:endParaRPr lang="zh-CN" altLang="en-US" dirty="0"/>
                    </a:p>
                  </a:txBody>
                  <a:tcPr/>
                </a:tc>
              </a:tr>
              <a:tr h="46290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数据存储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ES</a:t>
                      </a:r>
                      <a:r>
                        <a:rPr lang="en-US" altLang="zh-CN" baseline="0" dirty="0" smtClean="0"/>
                        <a:t> , </a:t>
                      </a:r>
                      <a:r>
                        <a:rPr lang="en-US" altLang="zh-CN" baseline="0" dirty="0" err="1" smtClean="0"/>
                        <a:t>redis</a:t>
                      </a:r>
                      <a:endParaRPr lang="zh-CN" altLang="en-US" dirty="0"/>
                    </a:p>
                  </a:txBody>
                  <a:tcPr/>
                </a:tc>
              </a:tr>
              <a:tr h="46290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数据展现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grafana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改</a:t>
                      </a:r>
                      <a:r>
                        <a:rPr lang="en-US" altLang="zh-CN" dirty="0" smtClean="0"/>
                        <a:t>) + </a:t>
                      </a:r>
                      <a:r>
                        <a:rPr lang="en-US" altLang="zh-CN" dirty="0" err="1" smtClean="0"/>
                        <a:t>api</a:t>
                      </a:r>
                      <a:r>
                        <a:rPr lang="en-US" altLang="zh-CN" dirty="0" smtClean="0"/>
                        <a:t>-server</a:t>
                      </a:r>
                      <a:endParaRPr lang="zh-CN" altLang="en-US" dirty="0"/>
                    </a:p>
                  </a:txBody>
                  <a:tcPr/>
                </a:tc>
              </a:tr>
              <a:tr h="46290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数据传输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rpc_proxy</a:t>
                      </a:r>
                      <a:r>
                        <a:rPr lang="en-US" altLang="zh-CN" baseline="0" dirty="0" smtClean="0"/>
                        <a:t> + </a:t>
                      </a:r>
                      <a:r>
                        <a:rPr lang="en-US" altLang="zh-CN" baseline="0" dirty="0" err="1" smtClean="0"/>
                        <a:t>kafka</a:t>
                      </a:r>
                      <a:endParaRPr lang="zh-CN" altLang="en-US" dirty="0"/>
                    </a:p>
                  </a:txBody>
                  <a:tcPr/>
                </a:tc>
              </a:tr>
              <a:tr h="46290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告警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Gateway</a:t>
                      </a:r>
                      <a:r>
                        <a:rPr lang="en-US" altLang="zh-CN" baseline="0" dirty="0" smtClean="0"/>
                        <a:t> rule engine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46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柱形 5"/>
          <p:cNvSpPr/>
          <p:nvPr/>
        </p:nvSpPr>
        <p:spPr>
          <a:xfrm rot="5400000">
            <a:off x="5027124" y="1933068"/>
            <a:ext cx="504056" cy="13803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91829" y="5484886"/>
            <a:ext cx="1886575" cy="692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HickwallNest</a:t>
            </a:r>
            <a:endParaRPr lang="zh-CN" altLang="en-US" dirty="0"/>
          </a:p>
        </p:txBody>
      </p:sp>
      <p:sp>
        <p:nvSpPr>
          <p:cNvPr id="16" name="圆柱形 15"/>
          <p:cNvSpPr/>
          <p:nvPr/>
        </p:nvSpPr>
        <p:spPr>
          <a:xfrm>
            <a:off x="7596336" y="3674165"/>
            <a:ext cx="1106368" cy="9335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ES</a:t>
            </a:r>
            <a:endParaRPr lang="zh-CN" altLang="en-US" dirty="0"/>
          </a:p>
        </p:txBody>
      </p:sp>
      <p:sp>
        <p:nvSpPr>
          <p:cNvPr id="18" name="圆柱形 17"/>
          <p:cNvSpPr/>
          <p:nvPr/>
        </p:nvSpPr>
        <p:spPr>
          <a:xfrm>
            <a:off x="473846" y="5964883"/>
            <a:ext cx="818964" cy="7337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Mysql</a:t>
            </a:r>
            <a:endParaRPr lang="zh-CN" altLang="en-US" dirty="0"/>
          </a:p>
        </p:txBody>
      </p:sp>
      <p:sp>
        <p:nvSpPr>
          <p:cNvPr id="19" name="圆柱形 18"/>
          <p:cNvSpPr/>
          <p:nvPr/>
        </p:nvSpPr>
        <p:spPr>
          <a:xfrm>
            <a:off x="969955" y="4449320"/>
            <a:ext cx="1442444" cy="54484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952612" y="5964883"/>
            <a:ext cx="1584176" cy="692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Graphana</a:t>
            </a:r>
            <a:endParaRPr lang="zh-CN" alt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362355" y="1458383"/>
            <a:ext cx="2320809" cy="1067673"/>
            <a:chOff x="248914" y="1883103"/>
            <a:chExt cx="3238624" cy="2040261"/>
          </a:xfrm>
        </p:grpSpPr>
        <p:grpSp>
          <p:nvGrpSpPr>
            <p:cNvPr id="29" name="组合 28"/>
            <p:cNvGrpSpPr/>
            <p:nvPr/>
          </p:nvGrpSpPr>
          <p:grpSpPr>
            <a:xfrm>
              <a:off x="248914" y="1883103"/>
              <a:ext cx="3238624" cy="2040261"/>
              <a:chOff x="314675" y="1709390"/>
              <a:chExt cx="3523557" cy="2232248"/>
            </a:xfrm>
          </p:grpSpPr>
          <p:sp>
            <p:nvSpPr>
              <p:cNvPr id="22" name="云形 21"/>
              <p:cNvSpPr/>
              <p:nvPr/>
            </p:nvSpPr>
            <p:spPr>
              <a:xfrm>
                <a:off x="314675" y="1709390"/>
                <a:ext cx="3523557" cy="2232248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44566" y="2230016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084792" y="2790118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2273593" y="2247726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748692" y="2440322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691261" y="3006990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061081" y="2504366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898033" y="2961770"/>
              <a:ext cx="1368555" cy="443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Hickwall</a:t>
              </a:r>
              <a:endParaRPr lang="zh-CN" altLang="en-US" sz="1600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540451" y="3366852"/>
            <a:ext cx="1721938" cy="710332"/>
            <a:chOff x="4895923" y="2961769"/>
            <a:chExt cx="1856223" cy="1287991"/>
          </a:xfrm>
        </p:grpSpPr>
        <p:sp>
          <p:nvSpPr>
            <p:cNvPr id="23" name="云形 22"/>
            <p:cNvSpPr/>
            <p:nvPr/>
          </p:nvSpPr>
          <p:spPr>
            <a:xfrm>
              <a:off x="4895923" y="2961769"/>
              <a:ext cx="1856223" cy="1287991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88904" y="3406453"/>
              <a:ext cx="1348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Consumers</a:t>
              </a:r>
              <a:endParaRPr lang="zh-CN" altLang="en-US" sz="1600" dirty="0"/>
            </a:p>
          </p:txBody>
        </p:sp>
      </p:grpSp>
      <p:cxnSp>
        <p:nvCxnSpPr>
          <p:cNvPr id="48" name="曲线连接符 47"/>
          <p:cNvCxnSpPr>
            <a:stCxn id="6" idx="4"/>
            <a:endCxn id="23" idx="3"/>
          </p:cNvCxnSpPr>
          <p:nvPr/>
        </p:nvCxnSpPr>
        <p:spPr>
          <a:xfrm rot="16200000" flipH="1">
            <a:off x="5574188" y="2580234"/>
            <a:ext cx="532196" cy="1122268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曲线连接符 56"/>
          <p:cNvCxnSpPr>
            <a:stCxn id="23" idx="0"/>
            <a:endCxn id="16" idx="2"/>
          </p:cNvCxnSpPr>
          <p:nvPr/>
        </p:nvCxnSpPr>
        <p:spPr>
          <a:xfrm>
            <a:off x="7260954" y="3722018"/>
            <a:ext cx="335382" cy="418929"/>
          </a:xfrm>
          <a:prstGeom prst="curvedConnector3">
            <a:avLst/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曲线连接符 69"/>
          <p:cNvCxnSpPr>
            <a:stCxn id="19" idx="1"/>
            <a:endCxn id="22" idx="1"/>
          </p:cNvCxnSpPr>
          <p:nvPr/>
        </p:nvCxnSpPr>
        <p:spPr>
          <a:xfrm rot="16200000" flipV="1">
            <a:off x="644769" y="3402911"/>
            <a:ext cx="1924401" cy="168417"/>
          </a:xfrm>
          <a:prstGeom prst="curved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12" idx="0"/>
            <a:endCxn id="19" idx="3"/>
          </p:cNvCxnSpPr>
          <p:nvPr/>
        </p:nvCxnSpPr>
        <p:spPr>
          <a:xfrm rot="16200000" flipV="1">
            <a:off x="1967784" y="4717553"/>
            <a:ext cx="490726" cy="104394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曲线连接符 85"/>
          <p:cNvCxnSpPr>
            <a:stCxn id="12" idx="0"/>
            <a:endCxn id="4" idx="3"/>
          </p:cNvCxnSpPr>
          <p:nvPr/>
        </p:nvCxnSpPr>
        <p:spPr>
          <a:xfrm rot="5400000" flipH="1" flipV="1">
            <a:off x="1762759" y="3038610"/>
            <a:ext cx="3418635" cy="1473918"/>
          </a:xfrm>
          <a:prstGeom prst="curvedConnector3">
            <a:avLst/>
          </a:prstGeom>
          <a:ln>
            <a:prstDash val="dash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228160" y="4009572"/>
            <a:ext cx="570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API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97" name="曲线连接符 96"/>
          <p:cNvCxnSpPr>
            <a:stCxn id="16" idx="2"/>
            <a:endCxn id="129" idx="0"/>
          </p:cNvCxnSpPr>
          <p:nvPr/>
        </p:nvCxnSpPr>
        <p:spPr>
          <a:xfrm rot="10800000" flipV="1">
            <a:off x="5666038" y="4140946"/>
            <a:ext cx="1930299" cy="847207"/>
          </a:xfrm>
          <a:prstGeom prst="curvedConnector2">
            <a:avLst/>
          </a:prstGeom>
          <a:ln>
            <a:headEnd type="triangle" w="lg" len="lg"/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2" idx="1"/>
            <a:endCxn id="18" idx="4"/>
          </p:cNvCxnSpPr>
          <p:nvPr/>
        </p:nvCxnSpPr>
        <p:spPr>
          <a:xfrm flipH="1">
            <a:off x="1292810" y="5831145"/>
            <a:ext cx="499019" cy="5006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21" idx="1"/>
            <a:endCxn id="18" idx="4"/>
          </p:cNvCxnSpPr>
          <p:nvPr/>
        </p:nvCxnSpPr>
        <p:spPr>
          <a:xfrm flipH="1">
            <a:off x="1292810" y="6311142"/>
            <a:ext cx="1659802" cy="206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/>
          <p:cNvSpPr/>
          <p:nvPr/>
        </p:nvSpPr>
        <p:spPr>
          <a:xfrm>
            <a:off x="4947280" y="4988154"/>
            <a:ext cx="1437513" cy="47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ES-Graphite API-Server</a:t>
            </a:r>
            <a:endParaRPr lang="zh-CN" altLang="en-US" sz="1600" dirty="0"/>
          </a:p>
        </p:txBody>
      </p:sp>
      <p:cxnSp>
        <p:nvCxnSpPr>
          <p:cNvPr id="131" name="曲线连接符 130"/>
          <p:cNvCxnSpPr>
            <a:stCxn id="129" idx="2"/>
            <a:endCxn id="21" idx="3"/>
          </p:cNvCxnSpPr>
          <p:nvPr/>
        </p:nvCxnSpPr>
        <p:spPr>
          <a:xfrm rot="5400000">
            <a:off x="4677788" y="5322893"/>
            <a:ext cx="847250" cy="1129249"/>
          </a:xfrm>
          <a:prstGeom prst="curvedConnector2">
            <a:avLst/>
          </a:prstGeom>
          <a:ln>
            <a:headEnd type="triangle" w="lg" len="lg"/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6269576" y="2192842"/>
            <a:ext cx="2046897" cy="921836"/>
            <a:chOff x="4895923" y="2961769"/>
            <a:chExt cx="1856223" cy="1505012"/>
          </a:xfrm>
        </p:grpSpPr>
        <p:sp>
          <p:nvSpPr>
            <p:cNvPr id="45" name="云形 44"/>
            <p:cNvSpPr/>
            <p:nvPr/>
          </p:nvSpPr>
          <p:spPr>
            <a:xfrm>
              <a:off x="4895923" y="2961769"/>
              <a:ext cx="1856223" cy="1287991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88904" y="3406453"/>
              <a:ext cx="1348245" cy="106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 smtClean="0"/>
                <a:t>Downsample</a:t>
              </a:r>
              <a:endParaRPr lang="zh-CN" altLang="en-US" sz="1600" dirty="0"/>
            </a:p>
          </p:txBody>
        </p:sp>
      </p:grpSp>
      <p:cxnSp>
        <p:nvCxnSpPr>
          <p:cNvPr id="47" name="曲线连接符 46"/>
          <p:cNvCxnSpPr>
            <a:stCxn id="6" idx="1"/>
            <a:endCxn id="45" idx="2"/>
          </p:cNvCxnSpPr>
          <p:nvPr/>
        </p:nvCxnSpPr>
        <p:spPr>
          <a:xfrm flipV="1">
            <a:off x="5969326" y="2587296"/>
            <a:ext cx="306599" cy="35946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45" idx="3"/>
            <a:endCxn id="6" idx="2"/>
          </p:cNvCxnSpPr>
          <p:nvPr/>
        </p:nvCxnSpPr>
        <p:spPr>
          <a:xfrm rot="16200000" flipH="1" flipV="1">
            <a:off x="6219456" y="1297644"/>
            <a:ext cx="133265" cy="2013873"/>
          </a:xfrm>
          <a:prstGeom prst="curvedConnector3">
            <a:avLst>
              <a:gd name="adj1" fmla="val -400316"/>
            </a:avLst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81235" y="6880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now</a:t>
            </a:r>
            <a:endParaRPr lang="zh-CN" altLang="en-US" dirty="0"/>
          </a:p>
        </p:txBody>
      </p:sp>
      <p:sp>
        <p:nvSpPr>
          <p:cNvPr id="49" name="标题 2"/>
          <p:cNvSpPr txBox="1">
            <a:spLocks/>
          </p:cNvSpPr>
          <p:nvPr/>
        </p:nvSpPr>
        <p:spPr>
          <a:xfrm>
            <a:off x="369799" y="5486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architecture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V1.5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4094893" y="1486787"/>
            <a:ext cx="779412" cy="678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rpc</a:t>
            </a:r>
            <a:endParaRPr lang="zh-CN" altLang="en-US" dirty="0"/>
          </a:p>
        </p:txBody>
      </p:sp>
      <p:cxnSp>
        <p:nvCxnSpPr>
          <p:cNvPr id="51" name="曲线连接符 50"/>
          <p:cNvCxnSpPr>
            <a:stCxn id="22" idx="0"/>
            <a:endCxn id="4" idx="2"/>
          </p:cNvCxnSpPr>
          <p:nvPr/>
        </p:nvCxnSpPr>
        <p:spPr>
          <a:xfrm flipV="1">
            <a:off x="2681230" y="1826229"/>
            <a:ext cx="1413663" cy="165991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4" idx="4"/>
            <a:endCxn id="6" idx="3"/>
          </p:cNvCxnSpPr>
          <p:nvPr/>
        </p:nvCxnSpPr>
        <p:spPr>
          <a:xfrm rot="16200000" flipH="1">
            <a:off x="4308003" y="2342266"/>
            <a:ext cx="457571" cy="104379"/>
          </a:xfrm>
          <a:prstGeom prst="curvedConnector2">
            <a:avLst/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2640870" y="3248267"/>
            <a:ext cx="2225806" cy="1055040"/>
            <a:chOff x="4895923" y="2961769"/>
            <a:chExt cx="1856223" cy="1287991"/>
          </a:xfrm>
        </p:grpSpPr>
        <p:sp>
          <p:nvSpPr>
            <p:cNvPr id="54" name="云形 53"/>
            <p:cNvSpPr/>
            <p:nvPr/>
          </p:nvSpPr>
          <p:spPr>
            <a:xfrm>
              <a:off x="4895923" y="2961769"/>
              <a:ext cx="1856223" cy="1287991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TextBox 45"/>
            <p:cNvSpPr txBox="1"/>
            <p:nvPr/>
          </p:nvSpPr>
          <p:spPr>
            <a:xfrm>
              <a:off x="5323896" y="3265944"/>
              <a:ext cx="1109615" cy="713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Gateway &amp; </a:t>
              </a:r>
              <a:r>
                <a:rPr lang="en-US" altLang="zh-CN" sz="1600" dirty="0" err="1" smtClean="0"/>
                <a:t>RuleEngine</a:t>
              </a:r>
              <a:endParaRPr lang="zh-CN" altLang="en-US" sz="1600" dirty="0"/>
            </a:p>
          </p:txBody>
        </p:sp>
      </p:grpSp>
      <p:cxnSp>
        <p:nvCxnSpPr>
          <p:cNvPr id="56" name="曲线连接符 55"/>
          <p:cNvCxnSpPr>
            <a:stCxn id="12" idx="0"/>
            <a:endCxn id="54" idx="1"/>
          </p:cNvCxnSpPr>
          <p:nvPr/>
        </p:nvCxnSpPr>
        <p:spPr>
          <a:xfrm rot="5400000" flipH="1" flipV="1">
            <a:off x="2653094" y="4384207"/>
            <a:ext cx="1182702" cy="1018656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62839" y="923946"/>
            <a:ext cx="4325802" cy="372488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54" idx="0"/>
            <a:endCxn id="129" idx="0"/>
          </p:cNvCxnSpPr>
          <p:nvPr/>
        </p:nvCxnSpPr>
        <p:spPr>
          <a:xfrm>
            <a:off x="4864821" y="3775787"/>
            <a:ext cx="801216" cy="1212367"/>
          </a:xfrm>
          <a:prstGeom prst="curved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54" idx="3"/>
            <a:endCxn id="76" idx="0"/>
          </p:cNvCxnSpPr>
          <p:nvPr/>
        </p:nvCxnSpPr>
        <p:spPr>
          <a:xfrm rot="16200000" flipV="1">
            <a:off x="2540117" y="2094934"/>
            <a:ext cx="60323" cy="2366990"/>
          </a:xfrm>
          <a:prstGeom prst="curvedConnector4">
            <a:avLst>
              <a:gd name="adj1" fmla="val 378960"/>
              <a:gd name="adj2" fmla="val 73485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54043" y="2995396"/>
            <a:ext cx="1333852" cy="505742"/>
            <a:chOff x="4895923" y="2961769"/>
            <a:chExt cx="1856223" cy="1287991"/>
          </a:xfrm>
        </p:grpSpPr>
        <p:sp>
          <p:nvSpPr>
            <p:cNvPr id="76" name="云形 75"/>
            <p:cNvSpPr/>
            <p:nvPr/>
          </p:nvSpPr>
          <p:spPr>
            <a:xfrm>
              <a:off x="4895923" y="2961769"/>
              <a:ext cx="1856223" cy="1287991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Box 45"/>
            <p:cNvSpPr txBox="1"/>
            <p:nvPr/>
          </p:nvSpPr>
          <p:spPr>
            <a:xfrm>
              <a:off x="5188904" y="3406454"/>
              <a:ext cx="1348245" cy="63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Service</a:t>
              </a:r>
              <a:endParaRPr lang="zh-CN" altLang="en-US" sz="1600" dirty="0"/>
            </a:p>
          </p:txBody>
        </p:sp>
      </p:grpSp>
      <p:cxnSp>
        <p:nvCxnSpPr>
          <p:cNvPr id="87" name="曲线连接符 86"/>
          <p:cNvCxnSpPr>
            <a:stCxn id="54" idx="3"/>
            <a:endCxn id="6" idx="3"/>
          </p:cNvCxnSpPr>
          <p:nvPr/>
        </p:nvCxnSpPr>
        <p:spPr>
          <a:xfrm rot="5400000" flipH="1" flipV="1">
            <a:off x="3828701" y="2548314"/>
            <a:ext cx="685348" cy="835205"/>
          </a:xfrm>
          <a:prstGeom prst="curvedConnector2">
            <a:avLst/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148064" y="4103385"/>
            <a:ext cx="570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API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9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柱形 5"/>
          <p:cNvSpPr/>
          <p:nvPr/>
        </p:nvSpPr>
        <p:spPr>
          <a:xfrm rot="5400000">
            <a:off x="5027124" y="1933068"/>
            <a:ext cx="504056" cy="13803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dirty="0" err="1" smtClean="0"/>
              <a:t>kafka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91829" y="5484886"/>
            <a:ext cx="1886575" cy="692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HickwallNest</a:t>
            </a:r>
            <a:endParaRPr lang="zh-CN" altLang="en-US" dirty="0"/>
          </a:p>
        </p:txBody>
      </p:sp>
      <p:sp>
        <p:nvSpPr>
          <p:cNvPr id="16" name="圆柱形 15"/>
          <p:cNvSpPr/>
          <p:nvPr/>
        </p:nvSpPr>
        <p:spPr>
          <a:xfrm>
            <a:off x="7596336" y="3674165"/>
            <a:ext cx="1106368" cy="9335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ES</a:t>
            </a:r>
            <a:endParaRPr lang="zh-CN" altLang="en-US" dirty="0"/>
          </a:p>
        </p:txBody>
      </p:sp>
      <p:sp>
        <p:nvSpPr>
          <p:cNvPr id="18" name="圆柱形 17"/>
          <p:cNvSpPr/>
          <p:nvPr/>
        </p:nvSpPr>
        <p:spPr>
          <a:xfrm>
            <a:off x="473846" y="5964883"/>
            <a:ext cx="818964" cy="7337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Mysql</a:t>
            </a:r>
            <a:endParaRPr lang="zh-CN" altLang="en-US" dirty="0"/>
          </a:p>
        </p:txBody>
      </p:sp>
      <p:sp>
        <p:nvSpPr>
          <p:cNvPr id="19" name="圆柱形 18"/>
          <p:cNvSpPr/>
          <p:nvPr/>
        </p:nvSpPr>
        <p:spPr>
          <a:xfrm>
            <a:off x="969955" y="4449320"/>
            <a:ext cx="1442444" cy="54484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952612" y="5964883"/>
            <a:ext cx="1584176" cy="692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Graphana</a:t>
            </a:r>
            <a:endParaRPr lang="zh-CN" alt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362355" y="1458383"/>
            <a:ext cx="2320809" cy="1067673"/>
            <a:chOff x="248914" y="1883103"/>
            <a:chExt cx="3238624" cy="2040261"/>
          </a:xfrm>
        </p:grpSpPr>
        <p:grpSp>
          <p:nvGrpSpPr>
            <p:cNvPr id="29" name="组合 28"/>
            <p:cNvGrpSpPr/>
            <p:nvPr/>
          </p:nvGrpSpPr>
          <p:grpSpPr>
            <a:xfrm>
              <a:off x="248914" y="1883103"/>
              <a:ext cx="3238624" cy="2040261"/>
              <a:chOff x="314675" y="1709390"/>
              <a:chExt cx="3523557" cy="2232248"/>
            </a:xfrm>
          </p:grpSpPr>
          <p:sp>
            <p:nvSpPr>
              <p:cNvPr id="22" name="云形 21"/>
              <p:cNvSpPr/>
              <p:nvPr/>
            </p:nvSpPr>
            <p:spPr>
              <a:xfrm>
                <a:off x="314675" y="1709390"/>
                <a:ext cx="3523557" cy="2232248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044566" y="2230016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084792" y="2790118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2273593" y="2247726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748692" y="2440322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691261" y="3006990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061081" y="2504366"/>
                <a:ext cx="385192" cy="38519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H</a:t>
                </a:r>
                <a:endParaRPr lang="zh-CN" altLang="en-US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898033" y="2961770"/>
              <a:ext cx="1368555" cy="443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Hickwall</a:t>
              </a:r>
              <a:endParaRPr lang="zh-CN" altLang="en-US" sz="1600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540451" y="3366852"/>
            <a:ext cx="1721938" cy="710332"/>
            <a:chOff x="4895923" y="2961769"/>
            <a:chExt cx="1856223" cy="1287991"/>
          </a:xfrm>
        </p:grpSpPr>
        <p:sp>
          <p:nvSpPr>
            <p:cNvPr id="23" name="云形 22"/>
            <p:cNvSpPr/>
            <p:nvPr/>
          </p:nvSpPr>
          <p:spPr>
            <a:xfrm>
              <a:off x="4895923" y="2961769"/>
              <a:ext cx="1856223" cy="1287991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88904" y="3406453"/>
              <a:ext cx="1348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Consumers</a:t>
              </a:r>
              <a:endParaRPr lang="zh-CN" altLang="en-US" sz="1600" dirty="0"/>
            </a:p>
          </p:txBody>
        </p:sp>
      </p:grpSp>
      <p:cxnSp>
        <p:nvCxnSpPr>
          <p:cNvPr id="48" name="曲线连接符 47"/>
          <p:cNvCxnSpPr>
            <a:stCxn id="6" idx="4"/>
            <a:endCxn id="23" idx="3"/>
          </p:cNvCxnSpPr>
          <p:nvPr/>
        </p:nvCxnSpPr>
        <p:spPr>
          <a:xfrm rot="16200000" flipH="1">
            <a:off x="5574188" y="2580234"/>
            <a:ext cx="532196" cy="1122268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曲线连接符 56"/>
          <p:cNvCxnSpPr>
            <a:stCxn id="23" idx="0"/>
            <a:endCxn id="16" idx="2"/>
          </p:cNvCxnSpPr>
          <p:nvPr/>
        </p:nvCxnSpPr>
        <p:spPr>
          <a:xfrm>
            <a:off x="7260954" y="3722018"/>
            <a:ext cx="335382" cy="418929"/>
          </a:xfrm>
          <a:prstGeom prst="curvedConnector3">
            <a:avLst/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曲线连接符 69"/>
          <p:cNvCxnSpPr>
            <a:stCxn id="19" idx="1"/>
            <a:endCxn id="22" idx="1"/>
          </p:cNvCxnSpPr>
          <p:nvPr/>
        </p:nvCxnSpPr>
        <p:spPr>
          <a:xfrm rot="16200000" flipV="1">
            <a:off x="644769" y="3402911"/>
            <a:ext cx="1924401" cy="168417"/>
          </a:xfrm>
          <a:prstGeom prst="curved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12" idx="0"/>
            <a:endCxn id="19" idx="3"/>
          </p:cNvCxnSpPr>
          <p:nvPr/>
        </p:nvCxnSpPr>
        <p:spPr>
          <a:xfrm rot="16200000" flipV="1">
            <a:off x="1967784" y="4717553"/>
            <a:ext cx="490726" cy="104394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曲线连接符 85"/>
          <p:cNvCxnSpPr>
            <a:stCxn id="12" idx="0"/>
            <a:endCxn id="4" idx="3"/>
          </p:cNvCxnSpPr>
          <p:nvPr/>
        </p:nvCxnSpPr>
        <p:spPr>
          <a:xfrm rot="5400000" flipH="1" flipV="1">
            <a:off x="1762759" y="3038610"/>
            <a:ext cx="3418635" cy="1473918"/>
          </a:xfrm>
          <a:prstGeom prst="curvedConnector3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228160" y="4009572"/>
            <a:ext cx="570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API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97" name="曲线连接符 96"/>
          <p:cNvCxnSpPr>
            <a:stCxn id="16" idx="2"/>
            <a:endCxn id="129" idx="0"/>
          </p:cNvCxnSpPr>
          <p:nvPr/>
        </p:nvCxnSpPr>
        <p:spPr>
          <a:xfrm rot="10800000" flipV="1">
            <a:off x="5662480" y="4140947"/>
            <a:ext cx="1933857" cy="849782"/>
          </a:xfrm>
          <a:prstGeom prst="curvedConnector2">
            <a:avLst/>
          </a:prstGeom>
          <a:ln>
            <a:headEnd type="triangle" w="lg" len="lg"/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2" idx="1"/>
            <a:endCxn id="18" idx="4"/>
          </p:cNvCxnSpPr>
          <p:nvPr/>
        </p:nvCxnSpPr>
        <p:spPr>
          <a:xfrm flipH="1">
            <a:off x="1292810" y="5831145"/>
            <a:ext cx="499019" cy="5006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21" idx="1"/>
            <a:endCxn id="18" idx="4"/>
          </p:cNvCxnSpPr>
          <p:nvPr/>
        </p:nvCxnSpPr>
        <p:spPr>
          <a:xfrm flipH="1">
            <a:off x="1292810" y="6311142"/>
            <a:ext cx="1659802" cy="206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 128"/>
          <p:cNvSpPr/>
          <p:nvPr/>
        </p:nvSpPr>
        <p:spPr>
          <a:xfrm>
            <a:off x="4943722" y="4990729"/>
            <a:ext cx="1437513" cy="47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ES-Graphite API-Server</a:t>
            </a:r>
            <a:endParaRPr lang="zh-CN" altLang="en-US" sz="1600" dirty="0"/>
          </a:p>
        </p:txBody>
      </p:sp>
      <p:cxnSp>
        <p:nvCxnSpPr>
          <p:cNvPr id="131" name="曲线连接符 130"/>
          <p:cNvCxnSpPr>
            <a:stCxn id="129" idx="2"/>
            <a:endCxn id="21" idx="3"/>
          </p:cNvCxnSpPr>
          <p:nvPr/>
        </p:nvCxnSpPr>
        <p:spPr>
          <a:xfrm rot="5400000">
            <a:off x="4677297" y="5325959"/>
            <a:ext cx="844675" cy="1125691"/>
          </a:xfrm>
          <a:prstGeom prst="curvedConnector2">
            <a:avLst/>
          </a:prstGeom>
          <a:ln>
            <a:headEnd type="triangle" w="lg" len="lg"/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6269576" y="2192842"/>
            <a:ext cx="2046897" cy="921836"/>
            <a:chOff x="4895923" y="2961769"/>
            <a:chExt cx="1856223" cy="1505012"/>
          </a:xfrm>
        </p:grpSpPr>
        <p:sp>
          <p:nvSpPr>
            <p:cNvPr id="45" name="云形 44"/>
            <p:cNvSpPr/>
            <p:nvPr/>
          </p:nvSpPr>
          <p:spPr>
            <a:xfrm>
              <a:off x="4895923" y="2961769"/>
              <a:ext cx="1856223" cy="1287991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88904" y="3406453"/>
              <a:ext cx="1348245" cy="106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 smtClean="0"/>
                <a:t>Downsample</a:t>
              </a:r>
              <a:endParaRPr lang="zh-CN" altLang="en-US" sz="1600" dirty="0"/>
            </a:p>
          </p:txBody>
        </p:sp>
      </p:grpSp>
      <p:cxnSp>
        <p:nvCxnSpPr>
          <p:cNvPr id="47" name="曲线连接符 46"/>
          <p:cNvCxnSpPr>
            <a:stCxn id="6" idx="1"/>
            <a:endCxn id="45" idx="2"/>
          </p:cNvCxnSpPr>
          <p:nvPr/>
        </p:nvCxnSpPr>
        <p:spPr>
          <a:xfrm flipV="1">
            <a:off x="5969326" y="2587296"/>
            <a:ext cx="306599" cy="35946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45" idx="3"/>
            <a:endCxn id="6" idx="2"/>
          </p:cNvCxnSpPr>
          <p:nvPr/>
        </p:nvCxnSpPr>
        <p:spPr>
          <a:xfrm rot="16200000" flipH="1" flipV="1">
            <a:off x="6219456" y="1297644"/>
            <a:ext cx="133265" cy="2013873"/>
          </a:xfrm>
          <a:prstGeom prst="curvedConnector3">
            <a:avLst>
              <a:gd name="adj1" fmla="val -400316"/>
            </a:avLst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81235" y="68805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future</a:t>
            </a:r>
            <a:endParaRPr lang="zh-CN" altLang="en-US" dirty="0"/>
          </a:p>
        </p:txBody>
      </p:sp>
      <p:sp>
        <p:nvSpPr>
          <p:cNvPr id="49" name="标题 2"/>
          <p:cNvSpPr txBox="1">
            <a:spLocks/>
          </p:cNvSpPr>
          <p:nvPr/>
        </p:nvSpPr>
        <p:spPr>
          <a:xfrm>
            <a:off x="369799" y="5486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architecture V1.6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4094893" y="1486787"/>
            <a:ext cx="779412" cy="678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rpc</a:t>
            </a:r>
            <a:endParaRPr lang="zh-CN" altLang="en-US" dirty="0"/>
          </a:p>
        </p:txBody>
      </p:sp>
      <p:cxnSp>
        <p:nvCxnSpPr>
          <p:cNvPr id="51" name="曲线连接符 50"/>
          <p:cNvCxnSpPr>
            <a:stCxn id="22" idx="0"/>
            <a:endCxn id="4" idx="2"/>
          </p:cNvCxnSpPr>
          <p:nvPr/>
        </p:nvCxnSpPr>
        <p:spPr>
          <a:xfrm flipV="1">
            <a:off x="2681230" y="1826229"/>
            <a:ext cx="1413663" cy="165991"/>
          </a:xfrm>
          <a:prstGeom prst="curvedConnector3">
            <a:avLst>
              <a:gd name="adj1" fmla="val 50000"/>
            </a:avLst>
          </a:prstGeom>
          <a:ln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4" idx="4"/>
            <a:endCxn id="6" idx="3"/>
          </p:cNvCxnSpPr>
          <p:nvPr/>
        </p:nvCxnSpPr>
        <p:spPr>
          <a:xfrm rot="16200000" flipH="1">
            <a:off x="4308003" y="2342266"/>
            <a:ext cx="457571" cy="104379"/>
          </a:xfrm>
          <a:prstGeom prst="curvedConnector2">
            <a:avLst/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2640870" y="3248267"/>
            <a:ext cx="2225806" cy="1055040"/>
            <a:chOff x="4895923" y="2961769"/>
            <a:chExt cx="1856223" cy="1287991"/>
          </a:xfrm>
        </p:grpSpPr>
        <p:sp>
          <p:nvSpPr>
            <p:cNvPr id="54" name="云形 53"/>
            <p:cNvSpPr/>
            <p:nvPr/>
          </p:nvSpPr>
          <p:spPr>
            <a:xfrm>
              <a:off x="4895923" y="2961769"/>
              <a:ext cx="1856223" cy="1287991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TextBox 45"/>
            <p:cNvSpPr txBox="1"/>
            <p:nvPr/>
          </p:nvSpPr>
          <p:spPr>
            <a:xfrm>
              <a:off x="5323896" y="3265944"/>
              <a:ext cx="1109615" cy="713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Gateway &amp; </a:t>
              </a:r>
              <a:r>
                <a:rPr lang="en-US" altLang="zh-CN" sz="1600" dirty="0" err="1" smtClean="0"/>
                <a:t>RuleEngine</a:t>
              </a:r>
              <a:endParaRPr lang="zh-CN" altLang="en-US" sz="1600" dirty="0"/>
            </a:p>
          </p:txBody>
        </p:sp>
      </p:grpSp>
      <p:cxnSp>
        <p:nvCxnSpPr>
          <p:cNvPr id="56" name="曲线连接符 55"/>
          <p:cNvCxnSpPr>
            <a:stCxn id="12" idx="0"/>
            <a:endCxn id="54" idx="1"/>
          </p:cNvCxnSpPr>
          <p:nvPr/>
        </p:nvCxnSpPr>
        <p:spPr>
          <a:xfrm rot="5400000" flipH="1" flipV="1">
            <a:off x="2653094" y="4384207"/>
            <a:ext cx="1182702" cy="1018656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62839" y="923946"/>
            <a:ext cx="4325802" cy="372488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54" idx="0"/>
            <a:endCxn id="129" idx="0"/>
          </p:cNvCxnSpPr>
          <p:nvPr/>
        </p:nvCxnSpPr>
        <p:spPr>
          <a:xfrm>
            <a:off x="4864821" y="3775787"/>
            <a:ext cx="797658" cy="1214942"/>
          </a:xfrm>
          <a:prstGeom prst="curved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54" idx="3"/>
            <a:endCxn id="76" idx="0"/>
          </p:cNvCxnSpPr>
          <p:nvPr/>
        </p:nvCxnSpPr>
        <p:spPr>
          <a:xfrm rot="16200000" flipV="1">
            <a:off x="2540117" y="2094934"/>
            <a:ext cx="60323" cy="2366990"/>
          </a:xfrm>
          <a:prstGeom prst="curvedConnector4">
            <a:avLst>
              <a:gd name="adj1" fmla="val 378960"/>
              <a:gd name="adj2" fmla="val 73485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54043" y="2995396"/>
            <a:ext cx="1333852" cy="505742"/>
            <a:chOff x="4895923" y="2961769"/>
            <a:chExt cx="1856223" cy="1287991"/>
          </a:xfrm>
        </p:grpSpPr>
        <p:sp>
          <p:nvSpPr>
            <p:cNvPr id="76" name="云形 75"/>
            <p:cNvSpPr/>
            <p:nvPr/>
          </p:nvSpPr>
          <p:spPr>
            <a:xfrm>
              <a:off x="4895923" y="2961769"/>
              <a:ext cx="1856223" cy="1287991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Box 45"/>
            <p:cNvSpPr txBox="1"/>
            <p:nvPr/>
          </p:nvSpPr>
          <p:spPr>
            <a:xfrm>
              <a:off x="5188904" y="3406454"/>
              <a:ext cx="1348245" cy="63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Service</a:t>
              </a:r>
              <a:endParaRPr lang="zh-CN" altLang="en-US" sz="1600" dirty="0"/>
            </a:p>
          </p:txBody>
        </p:sp>
      </p:grpSp>
      <p:cxnSp>
        <p:nvCxnSpPr>
          <p:cNvPr id="87" name="曲线连接符 86"/>
          <p:cNvCxnSpPr>
            <a:stCxn id="54" idx="3"/>
            <a:endCxn id="6" idx="3"/>
          </p:cNvCxnSpPr>
          <p:nvPr/>
        </p:nvCxnSpPr>
        <p:spPr>
          <a:xfrm rot="5400000" flipH="1" flipV="1">
            <a:off x="3828701" y="2548314"/>
            <a:ext cx="685348" cy="835205"/>
          </a:xfrm>
          <a:prstGeom prst="curvedConnector2">
            <a:avLst/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148064" y="4103385"/>
            <a:ext cx="570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API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圆柱形 57"/>
          <p:cNvSpPr/>
          <p:nvPr/>
        </p:nvSpPr>
        <p:spPr>
          <a:xfrm>
            <a:off x="7365245" y="5228599"/>
            <a:ext cx="925396" cy="49459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Redis Cluster</a:t>
            </a:r>
            <a:endParaRPr lang="zh-CN" altLang="en-US" sz="1200" dirty="0"/>
          </a:p>
        </p:txBody>
      </p:sp>
      <p:cxnSp>
        <p:nvCxnSpPr>
          <p:cNvPr id="59" name="曲线连接符 58"/>
          <p:cNvCxnSpPr>
            <a:stCxn id="58" idx="2"/>
            <a:endCxn id="129" idx="3"/>
          </p:cNvCxnSpPr>
          <p:nvPr/>
        </p:nvCxnSpPr>
        <p:spPr>
          <a:xfrm rot="10800000">
            <a:off x="6381235" y="5228599"/>
            <a:ext cx="984010" cy="247297"/>
          </a:xfrm>
          <a:prstGeom prst="curvedConnector3">
            <a:avLst>
              <a:gd name="adj1" fmla="val 50000"/>
            </a:avLst>
          </a:prstGeom>
          <a:ln>
            <a:headEnd type="triangle" w="lg" len="lg"/>
            <a:tailEnd type="non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23" idx="1"/>
            <a:endCxn id="58" idx="1"/>
          </p:cNvCxnSpPr>
          <p:nvPr/>
        </p:nvCxnSpPr>
        <p:spPr>
          <a:xfrm rot="16200000" flipH="1">
            <a:off x="6538596" y="3939251"/>
            <a:ext cx="1152171" cy="1426523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5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71600"/>
          </a:xfrm>
        </p:spPr>
        <p:txBody>
          <a:bodyPr/>
          <a:lstStyle/>
          <a:p>
            <a:r>
              <a:rPr lang="zh-CN" altLang="en-US" dirty="0" smtClean="0"/>
              <a:t>主要组件的介绍 </a:t>
            </a:r>
            <a:r>
              <a:rPr lang="en-US" altLang="zh-CN" dirty="0" smtClean="0"/>
              <a:t>– </a:t>
            </a:r>
            <a:r>
              <a:rPr lang="en-US" altLang="zh-CN" sz="2400" cap="none" dirty="0" err="1" smtClean="0"/>
              <a:t>hickwall</a:t>
            </a:r>
            <a:r>
              <a:rPr lang="en-US" altLang="zh-CN" sz="2400" cap="none" dirty="0" smtClean="0"/>
              <a:t> (agent)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负责</a:t>
            </a:r>
            <a:r>
              <a:rPr lang="en-US" altLang="zh-CN" dirty="0" smtClean="0"/>
              <a:t>agent base </a:t>
            </a:r>
            <a:r>
              <a:rPr lang="zh-CN" altLang="en-US" dirty="0" smtClean="0"/>
              <a:t>的</a:t>
            </a:r>
            <a:r>
              <a:rPr lang="zh-CN" altLang="en-US" dirty="0" smtClean="0"/>
              <a:t>采集和告警</a:t>
            </a:r>
            <a:endParaRPr lang="en-US" altLang="zh-CN" dirty="0" smtClean="0"/>
          </a:p>
          <a:p>
            <a:r>
              <a:rPr lang="en-US" altLang="zh-CN" dirty="0" smtClean="0"/>
              <a:t>Go 1.4.2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(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go 1.5+)</a:t>
            </a:r>
          </a:p>
          <a:p>
            <a:r>
              <a:rPr lang="zh-CN" altLang="en-US" dirty="0" smtClean="0"/>
              <a:t>主要特点：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</a:rPr>
              <a:t>方便安装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msi</a:t>
            </a:r>
            <a:r>
              <a:rPr lang="en-US" altLang="zh-CN" dirty="0" smtClean="0"/>
              <a:t>, rpm, deb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Daemonize</a:t>
            </a:r>
            <a:r>
              <a:rPr lang="en-US" altLang="zh-CN" dirty="0" smtClean="0"/>
              <a:t>:  </a:t>
            </a:r>
            <a:r>
              <a:rPr lang="en-US" altLang="zh-CN" dirty="0" err="1" smtClean="0"/>
              <a:t>hickwall</a:t>
            </a:r>
            <a:r>
              <a:rPr lang="en-US" altLang="zh-CN" dirty="0" smtClean="0"/>
              <a:t> service install/start/stop/uninstall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可</a:t>
            </a:r>
            <a:r>
              <a:rPr lang="zh-CN" altLang="en-US" dirty="0" smtClean="0">
                <a:solidFill>
                  <a:srgbClr val="FF0000"/>
                </a:solidFill>
              </a:rPr>
              <a:t>配置</a:t>
            </a:r>
            <a:r>
              <a:rPr lang="en-US" altLang="zh-CN" dirty="0" smtClean="0">
                <a:solidFill>
                  <a:srgbClr val="FF0000"/>
                </a:solidFill>
              </a:rPr>
              <a:t>:  </a:t>
            </a:r>
            <a:r>
              <a:rPr lang="zh-CN" altLang="en-US" dirty="0" smtClean="0"/>
              <a:t>文件</a:t>
            </a:r>
            <a:r>
              <a:rPr lang="zh-CN" altLang="en-US" dirty="0" smtClean="0"/>
              <a:t>配置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etcd</a:t>
            </a:r>
            <a:r>
              <a:rPr lang="en-US" altLang="zh-CN" dirty="0" smtClean="0"/>
              <a:t>/zookeeper/</a:t>
            </a:r>
            <a:r>
              <a:rPr lang="zh-CN" altLang="en-US" dirty="0" smtClean="0"/>
              <a:t>集中式管理的配置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支持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，之后会考虑增加</a:t>
            </a:r>
            <a:r>
              <a:rPr lang="en-US" altLang="zh-CN" dirty="0" smtClean="0"/>
              <a:t>mac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多种</a:t>
            </a:r>
            <a:r>
              <a:rPr lang="en-US" altLang="zh-CN" dirty="0" smtClean="0"/>
              <a:t>backend</a:t>
            </a:r>
            <a:r>
              <a:rPr lang="zh-CN" altLang="en-US" dirty="0" smtClean="0"/>
              <a:t>支持。主要精力集中在</a:t>
            </a:r>
            <a:r>
              <a:rPr lang="en-US" altLang="zh-CN" dirty="0" err="1" smtClean="0"/>
              <a:t>kafka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rpc_proxy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提供少量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，未来会增加很多实时数据的</a:t>
            </a:r>
            <a:r>
              <a:rPr lang="en-US" altLang="zh-CN" dirty="0" err="1" smtClean="0"/>
              <a:t>api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进程级监控，目前正在优化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下的实现方式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脚本， </a:t>
            </a:r>
            <a:r>
              <a:rPr lang="zh-CN" altLang="en-US" dirty="0" smtClean="0"/>
              <a:t>告警</a:t>
            </a:r>
            <a:r>
              <a:rPr lang="en-US" altLang="zh-CN" dirty="0" smtClean="0"/>
              <a:t>DSL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TopN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Mmap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本地数据共享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Docker </a:t>
            </a:r>
            <a:r>
              <a:rPr lang="zh-CN" altLang="en-US" dirty="0" smtClean="0"/>
              <a:t>监控在计划中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4290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71600"/>
          </a:xfrm>
        </p:spPr>
        <p:txBody>
          <a:bodyPr/>
          <a:lstStyle/>
          <a:p>
            <a:r>
              <a:rPr lang="zh-CN" altLang="en-US" dirty="0" smtClean="0"/>
              <a:t>主要组</a:t>
            </a:r>
            <a:r>
              <a:rPr lang="zh-CN" altLang="en-US" dirty="0"/>
              <a:t>件</a:t>
            </a:r>
            <a:r>
              <a:rPr lang="zh-CN" altLang="en-US" dirty="0" smtClean="0"/>
              <a:t>的介绍 </a:t>
            </a:r>
            <a:r>
              <a:rPr lang="en-US" altLang="zh-CN" dirty="0" smtClean="0"/>
              <a:t>– </a:t>
            </a:r>
            <a:r>
              <a:rPr lang="en-US" altLang="zh-CN" sz="2400" cap="none" dirty="0" err="1" smtClean="0"/>
              <a:t>hickwall</a:t>
            </a:r>
            <a:r>
              <a:rPr lang="en-US" altLang="zh-CN" sz="2400" cap="none" dirty="0" smtClean="0"/>
              <a:t> (agent)</a:t>
            </a:r>
            <a:endParaRPr lang="zh-CN" altLang="en-US" cap="none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 descr="D:\Users\rhtang\Pictures\QQ截图2015070717053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t="1782" r="1917" b="1872"/>
          <a:stretch/>
        </p:blipFill>
        <p:spPr bwMode="auto">
          <a:xfrm>
            <a:off x="1475656" y="1786735"/>
            <a:ext cx="2664296" cy="199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Users\rhtang\Pictures\QQ截图2015070820082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9" t="43989" r="13891" b="1"/>
          <a:stretch/>
        </p:blipFill>
        <p:spPr bwMode="auto">
          <a:xfrm>
            <a:off x="4860032" y="1918133"/>
            <a:ext cx="2378488" cy="215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Users\rhtang\Pictures\QQ截图2015070616164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62" y="3779284"/>
            <a:ext cx="2807867" cy="145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Users\rhtang\Pictures\QQ截图201507061617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457555"/>
            <a:ext cx="5472608" cy="15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5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316540" cy="4843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06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71600"/>
          </a:xfrm>
        </p:spPr>
        <p:txBody>
          <a:bodyPr/>
          <a:lstStyle/>
          <a:p>
            <a:r>
              <a:rPr lang="zh-CN" altLang="en-US" dirty="0" smtClean="0"/>
              <a:t>主要组</a:t>
            </a:r>
            <a:r>
              <a:rPr lang="zh-CN" altLang="en-US" dirty="0"/>
              <a:t>件</a:t>
            </a:r>
            <a:r>
              <a:rPr lang="zh-CN" altLang="en-US" dirty="0" smtClean="0"/>
              <a:t>的介绍 </a:t>
            </a:r>
            <a:r>
              <a:rPr lang="en-US" altLang="zh-CN" dirty="0" smtClean="0"/>
              <a:t>– </a:t>
            </a:r>
            <a:r>
              <a:rPr lang="en-US" altLang="zh-CN" sz="2400" cap="none" dirty="0" err="1" smtClean="0"/>
              <a:t>hickwall</a:t>
            </a:r>
            <a:r>
              <a:rPr lang="en-US" altLang="zh-CN" sz="2400" cap="none" dirty="0" smtClean="0"/>
              <a:t> (agent)</a:t>
            </a:r>
            <a:endParaRPr lang="zh-CN" altLang="en-US" cap="none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Picture 3" descr="D:\Users\rhtang\Pictures\QQ截图201507082008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76872"/>
            <a:ext cx="4032448" cy="125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Users\rhtang\Pictures\QQ截图201507061626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13" y="4084488"/>
            <a:ext cx="5391204" cy="157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71600"/>
          </a:xfrm>
        </p:spPr>
        <p:txBody>
          <a:bodyPr/>
          <a:lstStyle/>
          <a:p>
            <a:r>
              <a:rPr lang="zh-CN" altLang="en-US" dirty="0" smtClean="0"/>
              <a:t>主要组</a:t>
            </a:r>
            <a:r>
              <a:rPr lang="zh-CN" altLang="en-US" dirty="0"/>
              <a:t>件</a:t>
            </a:r>
            <a:r>
              <a:rPr lang="zh-CN" altLang="en-US" dirty="0" smtClean="0"/>
              <a:t>的介绍 </a:t>
            </a:r>
            <a:r>
              <a:rPr lang="en-US" altLang="zh-CN" dirty="0" smtClean="0"/>
              <a:t>– </a:t>
            </a:r>
            <a:r>
              <a:rPr lang="en-US" altLang="zh-CN" sz="2400" cap="none" dirty="0" err="1" smtClean="0"/>
              <a:t>hickwall</a:t>
            </a:r>
            <a:r>
              <a:rPr lang="en-US" altLang="zh-CN" sz="2400" cap="none" dirty="0" smtClean="0"/>
              <a:t> (agent)</a:t>
            </a:r>
            <a:endParaRPr lang="zh-CN" altLang="en-US" cap="none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74143"/>
            <a:ext cx="8096850" cy="2246137"/>
          </a:xfrm>
          <a:prstGeom prst="rect">
            <a:avLst/>
          </a:prstGeom>
        </p:spPr>
      </p:pic>
      <p:pic>
        <p:nvPicPr>
          <p:cNvPr id="12" name="Picture 3" descr="D:\Users\rhtang\Pictures\QQ截图201507082008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217268" cy="137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28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zh-CN" altLang="en-US" dirty="0" smtClean="0"/>
              <a:t> </a:t>
            </a:r>
            <a:r>
              <a:rPr lang="en-US" altLang="zh-CN" dirty="0" smtClean="0"/>
              <a:t>- </a:t>
            </a:r>
            <a:r>
              <a:rPr lang="en-US" altLang="zh-CN" sz="2400" dirty="0" smtClean="0"/>
              <a:t>consumer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 smtClean="0"/>
              <a:t>consumer – java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从</a:t>
            </a:r>
            <a:r>
              <a:rPr lang="en-US" altLang="zh-CN" b="0" dirty="0" err="1"/>
              <a:t>kafka</a:t>
            </a:r>
            <a:r>
              <a:rPr lang="zh-CN" altLang="en-US" b="0" dirty="0"/>
              <a:t>中消费各个</a:t>
            </a:r>
            <a:r>
              <a:rPr lang="en-US" altLang="zh-CN" b="0" dirty="0"/>
              <a:t>metric topic</a:t>
            </a:r>
            <a:r>
              <a:rPr lang="zh-CN" altLang="en-US" b="0" dirty="0"/>
              <a:t>，存储到</a:t>
            </a:r>
            <a:r>
              <a:rPr lang="en-US" altLang="zh-CN" b="0" dirty="0" smtClean="0"/>
              <a:t>ES</a:t>
            </a:r>
            <a:r>
              <a:rPr lang="zh-CN" altLang="en-US" b="0" dirty="0" smtClean="0"/>
              <a:t>， </a:t>
            </a:r>
            <a:r>
              <a:rPr lang="en-US" altLang="zh-CN" b="0" dirty="0" err="1" smtClean="0"/>
              <a:t>redis</a:t>
            </a:r>
            <a:r>
              <a:rPr lang="zh-CN" altLang="en-US" b="0" dirty="0" smtClean="0"/>
              <a:t>中</a:t>
            </a:r>
            <a:endParaRPr lang="en-US" altLang="zh-CN" b="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水平</a:t>
            </a:r>
            <a:r>
              <a:rPr lang="zh-CN" altLang="en-US" b="0" dirty="0"/>
              <a:t>可</a:t>
            </a:r>
            <a:r>
              <a:rPr lang="zh-CN" altLang="en-US" b="0" dirty="0" smtClean="0"/>
              <a:t>扩展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b="0" dirty="0" err="1" smtClean="0"/>
              <a:t>jmx</a:t>
            </a:r>
            <a:r>
              <a:rPr lang="en-US" altLang="zh-CN" b="0" dirty="0" smtClean="0"/>
              <a:t> </a:t>
            </a:r>
            <a:r>
              <a:rPr lang="zh-CN" altLang="en-US" b="0" dirty="0"/>
              <a:t>数据吐到报警系统的</a:t>
            </a:r>
            <a:r>
              <a:rPr lang="en-US" altLang="zh-CN" b="0" dirty="0"/>
              <a:t>graphite</a:t>
            </a:r>
            <a:r>
              <a:rPr lang="zh-CN" altLang="en-US" b="0" dirty="0" smtClean="0"/>
              <a:t>中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55671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zh-CN" altLang="en-US" dirty="0" smtClean="0"/>
              <a:t> </a:t>
            </a:r>
            <a:r>
              <a:rPr lang="en-US" altLang="zh-CN" dirty="0" smtClean="0"/>
              <a:t>- </a:t>
            </a:r>
            <a:r>
              <a:rPr lang="en-US" altLang="zh-CN" sz="2400" dirty="0" smtClean="0"/>
              <a:t>consumer</a:t>
            </a:r>
            <a:endParaRPr lang="zh-CN" altLang="en-US" sz="24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7886700" cy="385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32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dirty="0" smtClean="0"/>
              <a:t>- </a:t>
            </a:r>
            <a:r>
              <a:rPr lang="en-US" altLang="zh-CN" sz="2800" dirty="0" err="1" smtClean="0"/>
              <a:t>Downsample</a:t>
            </a:r>
            <a:endParaRPr lang="zh-CN" altLang="en-US" sz="28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/>
              <a:t>Downsample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699792" y="2509579"/>
            <a:ext cx="1800200" cy="648072"/>
            <a:chOff x="899592" y="2780928"/>
            <a:chExt cx="1800200" cy="648072"/>
          </a:xfrm>
        </p:grpSpPr>
        <p:sp>
          <p:nvSpPr>
            <p:cNvPr id="5" name="矩形 4"/>
            <p:cNvSpPr/>
            <p:nvPr/>
          </p:nvSpPr>
          <p:spPr>
            <a:xfrm>
              <a:off x="899592" y="2780928"/>
              <a:ext cx="360040" cy="648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59632" y="2780928"/>
              <a:ext cx="360040" cy="648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619672" y="2780928"/>
              <a:ext cx="360040" cy="648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79712" y="2780928"/>
              <a:ext cx="360040" cy="648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339752" y="2780928"/>
              <a:ext cx="360040" cy="648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699792" y="3850799"/>
            <a:ext cx="1800200" cy="158221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Sum = 16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Count = 5</a:t>
            </a:r>
          </a:p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Avg</a:t>
            </a:r>
            <a:r>
              <a:rPr lang="en-US" altLang="zh-CN" dirty="0" smtClean="0">
                <a:solidFill>
                  <a:schemeClr val="tx1"/>
                </a:solidFill>
              </a:rPr>
              <a:t> = 3.2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Min = 1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Max = 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3347864" y="3385933"/>
            <a:ext cx="484632" cy="258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zh-CN" altLang="en-US" dirty="0"/>
              <a:t>主要组件的介绍 </a:t>
            </a:r>
            <a:r>
              <a:rPr lang="en-US" altLang="zh-CN" dirty="0"/>
              <a:t>- </a:t>
            </a:r>
            <a:r>
              <a:rPr lang="en-US" altLang="zh-CN" sz="2800" dirty="0" err="1"/>
              <a:t>Downsample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745259" y="3717032"/>
            <a:ext cx="11521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中间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:</a:t>
            </a:r>
          </a:p>
          <a:p>
            <a:pPr algn="r"/>
            <a:r>
              <a:rPr lang="en-US" altLang="zh-CN" sz="800" dirty="0" smtClean="0"/>
              <a:t>Count</a:t>
            </a:r>
          </a:p>
          <a:p>
            <a:pPr algn="r"/>
            <a:r>
              <a:rPr lang="en-US" altLang="zh-CN" sz="800" dirty="0" smtClean="0"/>
              <a:t>Sum</a:t>
            </a:r>
          </a:p>
          <a:p>
            <a:pPr algn="r"/>
            <a:r>
              <a:rPr lang="en-US" altLang="zh-CN" sz="800" dirty="0" err="1" smtClean="0"/>
              <a:t>Avg</a:t>
            </a:r>
            <a:endParaRPr lang="en-US" altLang="zh-CN" sz="800" dirty="0" smtClean="0"/>
          </a:p>
          <a:p>
            <a:pPr algn="r"/>
            <a:r>
              <a:rPr lang="en-US" altLang="zh-CN" sz="800" dirty="0" smtClean="0"/>
              <a:t>Min</a:t>
            </a:r>
          </a:p>
          <a:p>
            <a:pPr algn="r"/>
            <a:r>
              <a:rPr lang="en-US" altLang="zh-CN" sz="800" dirty="0" smtClean="0"/>
              <a:t>Max</a:t>
            </a:r>
            <a:endParaRPr lang="zh-CN" altLang="en-US" sz="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98736" y="24192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队列中的</a:t>
            </a:r>
            <a:endParaRPr lang="en-US" altLang="zh-CN" dirty="0" smtClean="0"/>
          </a:p>
          <a:p>
            <a:r>
              <a:rPr lang="zh-CN" altLang="en-US" dirty="0" smtClean="0"/>
              <a:t>原始数据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3226158" y="2410719"/>
            <a:ext cx="3290058" cy="1698873"/>
            <a:chOff x="1506534" y="3789040"/>
            <a:chExt cx="1337027" cy="1152128"/>
          </a:xfrm>
        </p:grpSpPr>
        <p:grpSp>
          <p:nvGrpSpPr>
            <p:cNvPr id="29" name="组合 28"/>
            <p:cNvGrpSpPr/>
            <p:nvPr/>
          </p:nvGrpSpPr>
          <p:grpSpPr>
            <a:xfrm>
              <a:off x="1578789" y="3933056"/>
              <a:ext cx="1193011" cy="432048"/>
              <a:chOff x="1578789" y="3933056"/>
              <a:chExt cx="1193011" cy="432048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578789" y="3933056"/>
                <a:ext cx="154360" cy="43204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O1</a:t>
                </a:r>
                <a:endParaRPr lang="zh-CN" altLang="en-US" sz="20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733149" y="3933056"/>
                <a:ext cx="154360" cy="43204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O2</a:t>
                </a: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877165" y="3933056"/>
                <a:ext cx="154360" cy="43204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O3</a:t>
                </a:r>
                <a:endParaRPr lang="zh-CN" altLang="en-US" dirty="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021181" y="3933056"/>
                <a:ext cx="154360" cy="43204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O4</a:t>
                </a:r>
                <a:endParaRPr lang="zh-CN" altLang="en-US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175048" y="3933056"/>
                <a:ext cx="154360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O5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329408" y="3933056"/>
                <a:ext cx="154360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O6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473424" y="3933056"/>
                <a:ext cx="154360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O7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617440" y="3933056"/>
                <a:ext cx="154360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O8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2022974" y="4437112"/>
              <a:ext cx="154360" cy="4320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M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506534" y="3789040"/>
              <a:ext cx="1337027" cy="11521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2" name="直接箭头连接符 31"/>
          <p:cNvCxnSpPr>
            <a:stCxn id="26" idx="3"/>
            <a:endCxn id="25" idx="1"/>
          </p:cNvCxnSpPr>
          <p:nvPr/>
        </p:nvCxnSpPr>
        <p:spPr>
          <a:xfrm flipV="1">
            <a:off x="1897387" y="3684874"/>
            <a:ext cx="2599589" cy="52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7" idx="3"/>
            <a:endCxn id="4" idx="1"/>
          </p:cNvCxnSpPr>
          <p:nvPr/>
        </p:nvCxnSpPr>
        <p:spPr>
          <a:xfrm>
            <a:off x="1706732" y="2742456"/>
            <a:ext cx="1697226" cy="19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403958" y="4428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时间窗</a:t>
            </a:r>
          </a:p>
        </p:txBody>
      </p:sp>
      <p:cxnSp>
        <p:nvCxnSpPr>
          <p:cNvPr id="37" name="直接箭头连接符 36"/>
          <p:cNvCxnSpPr>
            <a:stCxn id="35" idx="3"/>
            <a:endCxn id="28" idx="2"/>
          </p:cNvCxnSpPr>
          <p:nvPr/>
        </p:nvCxnSpPr>
        <p:spPr>
          <a:xfrm flipV="1">
            <a:off x="4281121" y="4109592"/>
            <a:ext cx="590066" cy="503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98736" y="5104003"/>
            <a:ext cx="45768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Drawbacks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Rawdata</a:t>
            </a:r>
            <a:r>
              <a:rPr lang="en-US" altLang="zh-CN" dirty="0"/>
              <a:t> -&gt; </a:t>
            </a:r>
            <a:r>
              <a:rPr lang="zh-CN" altLang="en-US" dirty="0"/>
              <a:t>中间结果 </a:t>
            </a:r>
            <a:r>
              <a:rPr lang="en-US" altLang="zh-CN" dirty="0"/>
              <a:t>partition </a:t>
            </a:r>
            <a:r>
              <a:rPr lang="zh-CN" altLang="en-US" dirty="0"/>
              <a:t>一一对应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修改</a:t>
            </a:r>
            <a:r>
              <a:rPr lang="en-US" altLang="zh-CN" dirty="0" err="1"/>
              <a:t>kafka</a:t>
            </a:r>
            <a:r>
              <a:rPr lang="zh-CN" altLang="en-US" dirty="0"/>
              <a:t>库，实现</a:t>
            </a:r>
            <a:r>
              <a:rPr lang="en-US" altLang="zh-CN" dirty="0"/>
              <a:t>rebalance</a:t>
            </a:r>
            <a:r>
              <a:rPr lang="zh-CN" altLang="en-US" dirty="0" smtClean="0"/>
              <a:t>通知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中间结果数据量也非常大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059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dirty="0" smtClean="0"/>
              <a:t>- </a:t>
            </a:r>
            <a:r>
              <a:rPr lang="en-US" altLang="zh-CN" sz="2800" dirty="0" err="1" smtClean="0"/>
              <a:t>Downsample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0" dirty="0" err="1" smtClean="0"/>
              <a:t>downsample</a:t>
            </a:r>
            <a:r>
              <a:rPr lang="en-US" altLang="zh-CN" b="0" dirty="0" smtClean="0"/>
              <a:t> </a:t>
            </a:r>
            <a:r>
              <a:rPr lang="en-US" altLang="zh-CN" b="0" dirty="0" smtClean="0"/>
              <a:t>– java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从</a:t>
            </a:r>
            <a:r>
              <a:rPr lang="en-US" altLang="zh-CN" b="0" dirty="0" err="1" smtClean="0"/>
              <a:t>kafka</a:t>
            </a:r>
            <a:r>
              <a:rPr lang="zh-CN" altLang="en-US" b="0" dirty="0" smtClean="0"/>
              <a:t>中消费原始数据，根据配置的</a:t>
            </a:r>
            <a:r>
              <a:rPr lang="en-US" altLang="zh-CN" b="0" dirty="0" err="1" smtClean="0"/>
              <a:t>downsample</a:t>
            </a:r>
            <a:r>
              <a:rPr lang="en-US" altLang="zh-CN" b="0" dirty="0" smtClean="0"/>
              <a:t> schema</a:t>
            </a:r>
            <a:r>
              <a:rPr lang="zh-CN" altLang="en-US" b="0" dirty="0" smtClean="0"/>
              <a:t>来</a:t>
            </a:r>
            <a:r>
              <a:rPr lang="en-US" altLang="zh-CN" b="0" dirty="0" err="1" smtClean="0"/>
              <a:t>downsample</a:t>
            </a:r>
            <a:r>
              <a:rPr lang="en-US" altLang="zh-CN" b="0" dirty="0" smtClean="0"/>
              <a:t>. </a:t>
            </a:r>
            <a:r>
              <a:rPr lang="zh-CN" altLang="en-US" b="0" dirty="0" smtClean="0"/>
              <a:t>支持</a:t>
            </a:r>
            <a:r>
              <a:rPr lang="en-US" altLang="zh-CN" b="0" dirty="0" err="1" smtClean="0"/>
              <a:t>avg</a:t>
            </a:r>
            <a:r>
              <a:rPr lang="en-US" altLang="zh-CN" b="0" dirty="0" smtClean="0"/>
              <a:t>, sum</a:t>
            </a:r>
            <a:r>
              <a:rPr lang="zh-CN" altLang="en-US" b="0" dirty="0" smtClean="0"/>
              <a:t>两种</a:t>
            </a:r>
            <a:endParaRPr lang="en-US" altLang="zh-CN" b="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根据</a:t>
            </a:r>
            <a:r>
              <a:rPr lang="zh-CN" altLang="en-US" b="0" dirty="0"/>
              <a:t>采集到数据的</a:t>
            </a:r>
            <a:r>
              <a:rPr lang="en-US" altLang="zh-CN" b="0" dirty="0"/>
              <a:t>meta</a:t>
            </a:r>
            <a:r>
              <a:rPr lang="zh-CN" altLang="en-US" b="0" dirty="0"/>
              <a:t>来决定</a:t>
            </a:r>
            <a:r>
              <a:rPr lang="en-US" altLang="zh-CN" b="0" dirty="0" err="1"/>
              <a:t>downsample</a:t>
            </a:r>
            <a:r>
              <a:rPr lang="zh-CN" altLang="en-US" b="0" dirty="0"/>
              <a:t>的方式。 </a:t>
            </a:r>
            <a:r>
              <a:rPr lang="en-US" altLang="zh-CN" b="0" dirty="0" err="1"/>
              <a:t>avg</a:t>
            </a:r>
            <a:r>
              <a:rPr lang="en-US" altLang="zh-CN" b="0" dirty="0"/>
              <a:t> </a:t>
            </a:r>
            <a:r>
              <a:rPr lang="zh-CN" altLang="en-US" b="0" dirty="0"/>
              <a:t>或者 </a:t>
            </a:r>
            <a:r>
              <a:rPr lang="en-US" altLang="zh-CN" b="0" dirty="0" smtClean="0"/>
              <a:t>sum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会</a:t>
            </a:r>
            <a:r>
              <a:rPr lang="zh-CN" altLang="en-US" b="0" dirty="0"/>
              <a:t>保留数据的</a:t>
            </a:r>
            <a:r>
              <a:rPr lang="en-US" altLang="zh-CN" b="0" dirty="0"/>
              <a:t>tag</a:t>
            </a:r>
            <a:r>
              <a:rPr lang="zh-CN" altLang="en-US" b="0" dirty="0"/>
              <a:t>，每一种</a:t>
            </a:r>
            <a:r>
              <a:rPr lang="en-US" altLang="zh-CN" b="0" dirty="0"/>
              <a:t>tag</a:t>
            </a:r>
            <a:r>
              <a:rPr lang="zh-CN" altLang="en-US" b="0" dirty="0"/>
              <a:t>会有一个单独的</a:t>
            </a:r>
            <a:r>
              <a:rPr lang="zh-CN" altLang="en-US" b="0" dirty="0" smtClean="0"/>
              <a:t>结果</a:t>
            </a:r>
            <a:endParaRPr lang="en-US" altLang="zh-CN" b="0" dirty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>
                <a:solidFill>
                  <a:srgbClr val="FF0000"/>
                </a:solidFill>
              </a:rPr>
              <a:t>结果</a:t>
            </a:r>
            <a:r>
              <a:rPr lang="zh-CN" altLang="en-US" b="0" dirty="0">
                <a:solidFill>
                  <a:srgbClr val="FF0000"/>
                </a:solidFill>
              </a:rPr>
              <a:t>和用</a:t>
            </a:r>
            <a:r>
              <a:rPr lang="en-US" altLang="zh-CN" b="0" dirty="0">
                <a:solidFill>
                  <a:srgbClr val="FF0000"/>
                </a:solidFill>
              </a:rPr>
              <a:t>ES</a:t>
            </a:r>
            <a:r>
              <a:rPr lang="zh-CN" altLang="en-US" b="0" dirty="0">
                <a:solidFill>
                  <a:srgbClr val="FF0000"/>
                </a:solidFill>
              </a:rPr>
              <a:t>原始数据做的聚合保持一致和</a:t>
            </a:r>
            <a:r>
              <a:rPr lang="en-US" altLang="zh-CN" b="0" dirty="0">
                <a:solidFill>
                  <a:srgbClr val="FF0000"/>
                </a:solidFill>
              </a:rPr>
              <a:t>RDD</a:t>
            </a:r>
            <a:r>
              <a:rPr lang="zh-CN" altLang="en-US" b="0" dirty="0">
                <a:solidFill>
                  <a:srgbClr val="FF0000"/>
                </a:solidFill>
              </a:rPr>
              <a:t>的结果保持</a:t>
            </a:r>
            <a:r>
              <a:rPr lang="zh-CN" altLang="en-US" b="0" dirty="0" smtClean="0">
                <a:solidFill>
                  <a:srgbClr val="FF0000"/>
                </a:solidFill>
              </a:rPr>
              <a:t>一直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>
                <a:solidFill>
                  <a:srgbClr val="FF0000"/>
                </a:solidFill>
              </a:rPr>
              <a:t>可以</a:t>
            </a:r>
            <a:r>
              <a:rPr lang="zh-CN" altLang="en-US" b="0" dirty="0">
                <a:solidFill>
                  <a:srgbClr val="FF0000"/>
                </a:solidFill>
              </a:rPr>
              <a:t>水平扩展</a:t>
            </a:r>
            <a:r>
              <a:rPr lang="zh-CN" altLang="en-US" b="0" dirty="0" smtClean="0">
                <a:solidFill>
                  <a:srgbClr val="FF0000"/>
                </a:solidFill>
              </a:rPr>
              <a:t>，</a:t>
            </a:r>
            <a:r>
              <a:rPr lang="en-US" altLang="zh-CN" b="0" dirty="0" err="1" smtClean="0">
                <a:solidFill>
                  <a:srgbClr val="FF0000"/>
                </a:solidFill>
              </a:rPr>
              <a:t>reblance</a:t>
            </a:r>
            <a:r>
              <a:rPr lang="zh-CN" altLang="en-US" b="0" dirty="0" smtClean="0">
                <a:solidFill>
                  <a:srgbClr val="FF0000"/>
                </a:solidFill>
              </a:rPr>
              <a:t>不丢</a:t>
            </a:r>
            <a:r>
              <a:rPr lang="zh-CN" altLang="en-US" b="0" dirty="0" smtClean="0">
                <a:solidFill>
                  <a:srgbClr val="FF0000"/>
                </a:solidFill>
              </a:rPr>
              <a:t>数据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b="0" dirty="0" err="1" smtClean="0"/>
              <a:t>jmx</a:t>
            </a:r>
            <a:r>
              <a:rPr lang="en-US" altLang="zh-CN" b="0" dirty="0" smtClean="0"/>
              <a:t> </a:t>
            </a:r>
            <a:r>
              <a:rPr lang="zh-CN" altLang="en-US" b="0" dirty="0"/>
              <a:t>数据吐到报警系统的</a:t>
            </a:r>
            <a:r>
              <a:rPr lang="en-US" altLang="zh-CN" b="0" dirty="0"/>
              <a:t>graphite</a:t>
            </a:r>
            <a:r>
              <a:rPr lang="zh-CN" altLang="en-US" b="0" dirty="0" smtClean="0"/>
              <a:t>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18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31224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4000" dirty="0" smtClean="0"/>
              <a:t>- </a:t>
            </a:r>
            <a:r>
              <a:rPr lang="en-US" altLang="zh-CN" sz="2800" dirty="0" smtClean="0"/>
              <a:t>DOWNSAMPLE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991347" y="18448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数据不一致的例子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0857" y="6177190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目前持续稳定，</a:t>
            </a:r>
            <a:r>
              <a:rPr lang="en-US" altLang="zh-CN" dirty="0" smtClean="0"/>
              <a:t>ES</a:t>
            </a:r>
            <a:r>
              <a:rPr lang="zh-CN" altLang="en-US" dirty="0" smtClean="0"/>
              <a:t>计算的数据和</a:t>
            </a:r>
            <a:r>
              <a:rPr lang="en-US" altLang="zh-CN" dirty="0" err="1" smtClean="0"/>
              <a:t>Downsample</a:t>
            </a:r>
            <a:r>
              <a:rPr lang="zh-CN" altLang="en-US" dirty="0" smtClean="0"/>
              <a:t>的数据保持</a:t>
            </a:r>
            <a:r>
              <a:rPr lang="zh-CN" altLang="en-US" dirty="0"/>
              <a:t>一致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58949"/>
            <a:ext cx="7776864" cy="208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07" y="4168058"/>
            <a:ext cx="8377756" cy="1777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523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299695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原始数据 </a:t>
            </a:r>
            <a:r>
              <a:rPr lang="en-US" altLang="zh-CN" dirty="0" smtClean="0"/>
              <a:t>2.09s</a:t>
            </a:r>
          </a:p>
          <a:p>
            <a:r>
              <a:rPr lang="en-US" altLang="zh-CN" dirty="0" err="1" smtClean="0"/>
              <a:t>Downsample</a:t>
            </a:r>
            <a:r>
              <a:rPr lang="zh-CN" altLang="en-US" dirty="0" smtClean="0"/>
              <a:t>数据 </a:t>
            </a:r>
            <a:r>
              <a:rPr lang="en-US" altLang="zh-CN" dirty="0" smtClean="0"/>
              <a:t>71ms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8424936" cy="67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5733256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Downsample</a:t>
            </a:r>
            <a:r>
              <a:rPr lang="en-US" altLang="zh-CN" dirty="0" smtClean="0"/>
              <a:t> </a:t>
            </a:r>
            <a:r>
              <a:rPr lang="zh-CN" altLang="en-US" dirty="0" smtClean="0"/>
              <a:t>仍然保留了</a:t>
            </a:r>
            <a:r>
              <a:rPr lang="en-US" altLang="zh-CN" dirty="0" smtClean="0"/>
              <a:t>tag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31224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4000" dirty="0" smtClean="0"/>
              <a:t>- </a:t>
            </a:r>
            <a:r>
              <a:rPr lang="en-US" altLang="zh-CN" sz="2800" dirty="0" smtClean="0"/>
              <a:t>DOWNSAMPLE</a:t>
            </a:r>
            <a:endParaRPr lang="zh-CN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52888"/>
            <a:ext cx="6192688" cy="171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488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43192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2800" dirty="0" smtClean="0"/>
              <a:t>– </a:t>
            </a:r>
            <a:r>
              <a:rPr lang="en-US" altLang="zh-CN" sz="2400" dirty="0" err="1" smtClean="0"/>
              <a:t>api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sERVER</a:t>
            </a:r>
            <a:endParaRPr lang="zh-CN" altLang="en-US" sz="24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1772816"/>
            <a:ext cx="7620000" cy="4373563"/>
          </a:xfrm>
        </p:spPr>
        <p:txBody>
          <a:bodyPr>
            <a:normAutofit/>
          </a:bodyPr>
          <a:lstStyle/>
          <a:p>
            <a:r>
              <a:rPr lang="en-US" altLang="zh-CN" b="0" dirty="0" smtClean="0"/>
              <a:t>API SERVER – go &amp; </a:t>
            </a:r>
            <a:r>
              <a:rPr lang="en-US" altLang="zh-CN" b="0" dirty="0" err="1" smtClean="0"/>
              <a:t>scala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负责向内部组件 和 第三方</a:t>
            </a:r>
            <a:r>
              <a:rPr lang="zh-CN" altLang="en-US" b="0" dirty="0" smtClean="0">
                <a:solidFill>
                  <a:srgbClr val="FF0000"/>
                </a:solidFill>
              </a:rPr>
              <a:t>提供数据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>
                <a:solidFill>
                  <a:srgbClr val="FF0000"/>
                </a:solidFill>
              </a:rPr>
              <a:t>兼容 </a:t>
            </a:r>
            <a:r>
              <a:rPr lang="en-US" altLang="zh-CN" b="0" dirty="0" smtClean="0">
                <a:solidFill>
                  <a:srgbClr val="FF0000"/>
                </a:solidFill>
              </a:rPr>
              <a:t>graphite </a:t>
            </a:r>
            <a:r>
              <a:rPr lang="en-US" altLang="zh-CN" b="0" dirty="0" err="1">
                <a:solidFill>
                  <a:srgbClr val="FF0000"/>
                </a:solidFill>
              </a:rPr>
              <a:t>api</a:t>
            </a:r>
            <a:r>
              <a:rPr lang="zh-CN" altLang="en-US" b="0" dirty="0">
                <a:solidFill>
                  <a:srgbClr val="FF0000"/>
                </a:solidFill>
              </a:rPr>
              <a:t> </a:t>
            </a:r>
            <a:r>
              <a:rPr lang="zh-CN" altLang="en-US" b="0" dirty="0" smtClean="0"/>
              <a:t>，</a:t>
            </a:r>
            <a:r>
              <a:rPr lang="zh-CN" altLang="en-US" b="0" dirty="0"/>
              <a:t>实现了大部分</a:t>
            </a:r>
            <a:r>
              <a:rPr lang="en-US" altLang="zh-CN" b="0" dirty="0" err="1"/>
              <a:t>grapihte</a:t>
            </a:r>
            <a:r>
              <a:rPr lang="en-US" altLang="zh-CN" b="0" dirty="0"/>
              <a:t> </a:t>
            </a:r>
            <a:r>
              <a:rPr lang="en-US" altLang="zh-CN" b="0" dirty="0" err="1"/>
              <a:t>api</a:t>
            </a:r>
            <a:r>
              <a:rPr lang="en-US" altLang="zh-CN" b="0" dirty="0"/>
              <a:t> </a:t>
            </a:r>
            <a:r>
              <a:rPr lang="zh-CN" altLang="en-US" b="0" dirty="0"/>
              <a:t>的</a:t>
            </a:r>
            <a:r>
              <a:rPr lang="en-US" altLang="zh-CN" b="0" dirty="0" smtClean="0"/>
              <a:t>function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根据用户的查询时间跨度</a:t>
            </a:r>
            <a:r>
              <a:rPr lang="zh-CN" altLang="en-US" b="0" dirty="0" smtClean="0">
                <a:solidFill>
                  <a:srgbClr val="FF0000"/>
                </a:solidFill>
              </a:rPr>
              <a:t>自动决定返回数据的精度</a:t>
            </a:r>
            <a:endParaRPr lang="en-US" altLang="zh-CN" b="0" dirty="0" smtClean="0">
              <a:solidFill>
                <a:srgbClr val="FF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变态查询过滤，优化查询，合理利用</a:t>
            </a:r>
            <a:r>
              <a:rPr lang="zh-CN" altLang="en-US" b="0" dirty="0"/>
              <a:t>后端</a:t>
            </a:r>
            <a:r>
              <a:rPr lang="zh-CN" altLang="en-US" b="0" dirty="0" smtClean="0"/>
              <a:t>存储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隔离后端存储，用户不需要关心存储的最终方案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数据缓存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b="0" dirty="0" smtClean="0"/>
              <a:t>go</a:t>
            </a:r>
            <a:r>
              <a:rPr lang="zh-CN" altLang="en-US" b="0" dirty="0" smtClean="0"/>
              <a:t>是遗留问题，以后会抽空全面转向</a:t>
            </a:r>
            <a:r>
              <a:rPr lang="en-US" altLang="zh-CN" b="0" dirty="0" err="1" smtClean="0"/>
              <a:t>scala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112662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3600" dirty="0" smtClean="0"/>
              <a:t>为什么会有这个项目</a:t>
            </a:r>
            <a:endParaRPr lang="en-US" altLang="zh-CN" sz="36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3600" dirty="0" smtClean="0"/>
              <a:t>现有开源项目的调研</a:t>
            </a:r>
            <a:endParaRPr lang="en-US" altLang="zh-CN" sz="360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sz="3600" dirty="0" smtClean="0"/>
              <a:t>项目整体设计与特点</a:t>
            </a:r>
            <a:endParaRPr lang="en-US" altLang="zh-CN" sz="36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3600" dirty="0" smtClean="0"/>
              <a:t>ES</a:t>
            </a:r>
            <a:r>
              <a:rPr lang="zh-CN" altLang="en-US" sz="3600" dirty="0" smtClean="0"/>
              <a:t>在使用过程中碰到的问题</a:t>
            </a:r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312932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43192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2800" dirty="0" smtClean="0"/>
              <a:t>– </a:t>
            </a:r>
            <a:r>
              <a:rPr lang="en-US" altLang="zh-CN" sz="2400" dirty="0" err="1" smtClean="0"/>
              <a:t>api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sERVER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6309320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Grafana</a:t>
            </a:r>
            <a:r>
              <a:rPr lang="zh-CN" altLang="en-US" dirty="0" smtClean="0"/>
              <a:t>看的数据全部是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api</a:t>
            </a:r>
            <a:r>
              <a:rPr lang="en-US" altLang="zh-CN" dirty="0" smtClean="0"/>
              <a:t>-server</a:t>
            </a:r>
            <a:r>
              <a:rPr lang="zh-CN" altLang="en-US" dirty="0" smtClean="0"/>
              <a:t>获取</a:t>
            </a:r>
            <a:r>
              <a:rPr lang="zh-CN" altLang="en-US" dirty="0" smtClean="0"/>
              <a:t>的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488832" cy="45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4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3232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2800" dirty="0"/>
              <a:t>– </a:t>
            </a:r>
            <a:r>
              <a:rPr lang="en-US" altLang="zh-CN" sz="2400" dirty="0" err="1"/>
              <a:t>api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sERVER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558924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Metric name </a:t>
            </a:r>
            <a:r>
              <a:rPr lang="zh-CN" altLang="en-US" dirty="0" smtClean="0"/>
              <a:t>自动提示 </a:t>
            </a:r>
            <a:r>
              <a:rPr lang="en-US" altLang="zh-CN" dirty="0" smtClean="0"/>
              <a:t>(</a:t>
            </a:r>
            <a:r>
              <a:rPr lang="zh-CN" altLang="en-US" dirty="0" smtClean="0"/>
              <a:t>利用</a:t>
            </a:r>
            <a:r>
              <a:rPr lang="en-US" altLang="zh-CN" dirty="0" smtClean="0"/>
              <a:t>ES</a:t>
            </a:r>
            <a:r>
              <a:rPr lang="zh-CN" altLang="en-US" dirty="0" smtClean="0"/>
              <a:t>的搜索功能 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6385148" cy="325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79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81586" cy="1371600"/>
          </a:xfrm>
        </p:spPr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2800" dirty="0"/>
              <a:t>– </a:t>
            </a:r>
            <a:r>
              <a:rPr lang="en-US" altLang="zh-CN" sz="2400" dirty="0" err="1"/>
              <a:t>api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sERVER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7"/>
            <a:ext cx="2736304" cy="391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57959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变态查询过滤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11960" y="613694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根据用户选择的</a:t>
            </a:r>
            <a:r>
              <a:rPr lang="en-US" altLang="zh-CN" dirty="0" smtClean="0"/>
              <a:t>range</a:t>
            </a:r>
            <a:r>
              <a:rPr lang="zh-CN" altLang="en-US" dirty="0" smtClean="0"/>
              <a:t>自动返回</a:t>
            </a:r>
            <a:r>
              <a:rPr lang="en-US" altLang="zh-CN" dirty="0" smtClean="0"/>
              <a:t>DS</a:t>
            </a:r>
            <a:r>
              <a:rPr lang="zh-CN" altLang="en-US" dirty="0" smtClean="0"/>
              <a:t>的数据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1"/>
          <a:stretch/>
        </p:blipFill>
        <p:spPr bwMode="auto">
          <a:xfrm>
            <a:off x="4097763" y="1586062"/>
            <a:ext cx="4503394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63" y="3868067"/>
            <a:ext cx="448627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171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43192" cy="1371600"/>
          </a:xfrm>
        </p:spPr>
        <p:txBody>
          <a:bodyPr/>
          <a:lstStyle/>
          <a:p>
            <a:r>
              <a:rPr lang="zh-CN" altLang="en-US" dirty="0"/>
              <a:t>主要组件的介绍 </a:t>
            </a:r>
            <a:r>
              <a:rPr lang="en-US" altLang="zh-CN" sz="4000" dirty="0"/>
              <a:t>- </a:t>
            </a:r>
            <a:r>
              <a:rPr lang="en-US" altLang="zh-CN" dirty="0"/>
              <a:t>NEST</a:t>
            </a:r>
            <a:endParaRPr lang="zh-CN" altLang="en-US" sz="24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1772816"/>
            <a:ext cx="7620000" cy="43735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0" dirty="0" smtClean="0"/>
              <a:t>Nest – python &amp; </a:t>
            </a:r>
            <a:r>
              <a:rPr lang="en-US" altLang="zh-CN" b="0" dirty="0" err="1" smtClean="0"/>
              <a:t>scala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集中式的配置管理平台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b="0" dirty="0" smtClean="0"/>
              <a:t>YAML </a:t>
            </a:r>
            <a:r>
              <a:rPr lang="zh-CN" altLang="en-US" b="0" dirty="0" smtClean="0"/>
              <a:t>的采集配置方式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b="0" dirty="0" err="1" smtClean="0"/>
              <a:t>Javascript</a:t>
            </a:r>
            <a:r>
              <a:rPr lang="en-US" altLang="zh-CN" b="0" dirty="0" smtClean="0"/>
              <a:t> </a:t>
            </a:r>
            <a:r>
              <a:rPr lang="zh-CN" altLang="en-US" b="0" dirty="0"/>
              <a:t>作为</a:t>
            </a:r>
            <a:r>
              <a:rPr lang="zh-CN" altLang="en-US" b="0" dirty="0" smtClean="0"/>
              <a:t>告警</a:t>
            </a:r>
            <a:r>
              <a:rPr lang="en-US" altLang="zh-CN" b="0" dirty="0" smtClean="0"/>
              <a:t>DSL, </a:t>
            </a:r>
            <a:r>
              <a:rPr lang="zh-CN" altLang="en-US" b="0" dirty="0" smtClean="0"/>
              <a:t>支持宏定义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灵活的告警通知机制：邮件，短信等，工作日，按时间段等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便捷的告警搜索过滤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b="0" dirty="0" smtClean="0"/>
              <a:t>screen</a:t>
            </a:r>
            <a:r>
              <a:rPr lang="zh-CN" altLang="en-US" b="0" dirty="0" smtClean="0"/>
              <a:t>模板管理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b="0" dirty="0" smtClean="0"/>
              <a:t>RBAC</a:t>
            </a:r>
            <a:r>
              <a:rPr lang="zh-CN" altLang="en-US" b="0" dirty="0" smtClean="0"/>
              <a:t>权限管理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自服务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 smtClean="0"/>
              <a:t>将来会提供更多实时数据查看工具以减少排障的登机时间</a:t>
            </a:r>
            <a:endParaRPr lang="en-US" altLang="zh-CN" b="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b="0" dirty="0" smtClean="0"/>
              <a:t>Python </a:t>
            </a:r>
            <a:r>
              <a:rPr lang="zh-CN" altLang="en-US" b="0" dirty="0" smtClean="0"/>
              <a:t>的部分将会慢慢被</a:t>
            </a:r>
            <a:r>
              <a:rPr lang="en-US" altLang="zh-CN" b="0" dirty="0" err="1" smtClean="0"/>
              <a:t>scala</a:t>
            </a:r>
            <a:r>
              <a:rPr lang="zh-CN" altLang="en-US" b="0" dirty="0" smtClean="0"/>
              <a:t>所替代</a:t>
            </a:r>
            <a:endParaRPr lang="en-US" altLang="zh-CN" b="0" dirty="0" smtClean="0"/>
          </a:p>
          <a:p>
            <a:endParaRPr lang="en-US" altLang="zh-CN" b="0" dirty="0" smtClean="0"/>
          </a:p>
        </p:txBody>
      </p:sp>
    </p:spTree>
    <p:extLst>
      <p:ext uri="{BB962C8B-B14F-4D97-AF65-F5344CB8AC3E}">
        <p14:creationId xmlns:p14="http://schemas.microsoft.com/office/powerpoint/2010/main" val="1508728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4000" dirty="0"/>
              <a:t>- </a:t>
            </a:r>
            <a:r>
              <a:rPr lang="en-US" altLang="zh-CN" dirty="0" smtClean="0"/>
              <a:t>NEST</a:t>
            </a:r>
            <a:endParaRPr lang="zh-CN" alt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2323" r="1286" b="43188"/>
          <a:stretch/>
        </p:blipFill>
        <p:spPr bwMode="auto">
          <a:xfrm>
            <a:off x="256419" y="1487968"/>
            <a:ext cx="8353590" cy="274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8" y="4456480"/>
            <a:ext cx="8067017" cy="230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392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4000" dirty="0"/>
              <a:t>- </a:t>
            </a:r>
            <a:r>
              <a:rPr lang="en-US" altLang="zh-CN" dirty="0" smtClean="0"/>
              <a:t>NEST</a:t>
            </a:r>
            <a:endParaRPr lang="zh-CN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493000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184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4000" dirty="0"/>
              <a:t>- </a:t>
            </a:r>
            <a:r>
              <a:rPr lang="en-US" altLang="zh-CN" dirty="0" smtClean="0"/>
              <a:t>NEST</a:t>
            </a:r>
            <a:endParaRPr lang="zh-CN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642937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740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4000" dirty="0"/>
              <a:t>- </a:t>
            </a:r>
            <a:r>
              <a:rPr lang="en-US" altLang="zh-CN" dirty="0" smtClean="0"/>
              <a:t>NEST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006" y="184482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跳转到定制的</a:t>
            </a:r>
            <a:r>
              <a:rPr lang="en-US" altLang="zh-CN" dirty="0" smtClean="0"/>
              <a:t>dashboard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79434"/>
            <a:ext cx="7056784" cy="424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159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组</a:t>
            </a:r>
            <a:r>
              <a:rPr lang="zh-CN" altLang="en-US" dirty="0"/>
              <a:t>件</a:t>
            </a:r>
            <a:r>
              <a:rPr lang="zh-CN" altLang="en-US" dirty="0" smtClean="0"/>
              <a:t>的</a:t>
            </a:r>
            <a:r>
              <a:rPr lang="zh-CN" altLang="en-US" dirty="0"/>
              <a:t>介绍 </a:t>
            </a:r>
            <a:r>
              <a:rPr lang="en-US" altLang="zh-CN" sz="4000" dirty="0"/>
              <a:t>- </a:t>
            </a:r>
            <a:r>
              <a:rPr lang="en-US" altLang="zh-CN" dirty="0" smtClean="0"/>
              <a:t>NEST</a:t>
            </a:r>
            <a:endParaRPr lang="zh-CN" altLang="en-US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93906"/>
            <a:ext cx="882694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168989"/>
            <a:ext cx="2091074" cy="435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892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ES</a:t>
            </a:r>
            <a:r>
              <a:rPr lang="zh-CN" altLang="en-US" dirty="0" smtClean="0"/>
              <a:t>在使用过程中碰到的问题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_</a:t>
            </a:r>
            <a:r>
              <a:rPr lang="en-US" altLang="zh-CN" dirty="0"/>
              <a:t>id </a:t>
            </a:r>
            <a:r>
              <a:rPr lang="zh-CN" altLang="en-US" dirty="0"/>
              <a:t>定制存在性能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数据的延时比较大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查询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利用率不好提高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/>
              <a:t>无法简单实现 </a:t>
            </a:r>
            <a:r>
              <a:rPr lang="en-US" altLang="zh-CN" dirty="0"/>
              <a:t>Latest Data</a:t>
            </a:r>
            <a:r>
              <a:rPr lang="zh-CN" altLang="en-US" dirty="0"/>
              <a:t>，现在我们用</a:t>
            </a:r>
            <a:r>
              <a:rPr lang="en-US" altLang="zh-CN" dirty="0" err="1"/>
              <a:t>redis</a:t>
            </a:r>
            <a:r>
              <a:rPr lang="zh-CN" altLang="en-US" dirty="0"/>
              <a:t>缓存来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/>
              <a:t>内嵌</a:t>
            </a:r>
            <a:r>
              <a:rPr lang="zh-CN" altLang="en-US" dirty="0" smtClean="0"/>
              <a:t>文档无法</a:t>
            </a:r>
            <a:r>
              <a:rPr lang="en-US" altLang="zh-CN" dirty="0" smtClean="0"/>
              <a:t>Add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/>
              <a:t>静态</a:t>
            </a:r>
            <a:r>
              <a:rPr lang="en-US" altLang="zh-CN" dirty="0"/>
              <a:t>Tag </a:t>
            </a:r>
            <a:r>
              <a:rPr lang="zh-CN" altLang="en-US" dirty="0"/>
              <a:t>和动态 </a:t>
            </a:r>
            <a:r>
              <a:rPr lang="en-US" altLang="zh-CN" dirty="0"/>
              <a:t>Tag</a:t>
            </a:r>
            <a:r>
              <a:rPr lang="zh-CN" altLang="en-US" dirty="0"/>
              <a:t>的取舍，</a:t>
            </a:r>
            <a:r>
              <a:rPr lang="en-US" altLang="zh-CN" dirty="0" err="1" smtClean="0"/>
              <a:t>topN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5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为什么会有这个项目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2852936"/>
            <a:ext cx="7620000" cy="2193107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dirty="0" smtClean="0"/>
              <a:t>现在的东西不能很好满足需求</a:t>
            </a:r>
            <a:endParaRPr lang="en-US" altLang="zh-CN" sz="4400" dirty="0" smtClean="0"/>
          </a:p>
        </p:txBody>
      </p:sp>
    </p:spTree>
    <p:extLst>
      <p:ext uri="{BB962C8B-B14F-4D97-AF65-F5344CB8AC3E}">
        <p14:creationId xmlns:p14="http://schemas.microsoft.com/office/powerpoint/2010/main" val="722425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en-US" altLang="zh-CN" sz="2400" dirty="0" smtClean="0"/>
              <a:t>ES</a:t>
            </a:r>
            <a:r>
              <a:rPr lang="zh-CN" altLang="en-US" sz="2400" dirty="0" smtClean="0"/>
              <a:t>在使用过程中碰到的问题</a:t>
            </a:r>
            <a:endParaRPr lang="zh-CN" altLang="en-US" sz="24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08384" y="1791741"/>
            <a:ext cx="7620000" cy="4373563"/>
          </a:xfrm>
        </p:spPr>
        <p:txBody>
          <a:bodyPr/>
          <a:lstStyle/>
          <a:p>
            <a:r>
              <a:rPr lang="en-US" altLang="zh-CN" dirty="0"/>
              <a:t>_id </a:t>
            </a:r>
            <a:r>
              <a:rPr lang="zh-CN" altLang="en-US" dirty="0"/>
              <a:t>定制存在性能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主要是用来去重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过长最不可取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即使用缩短也有问题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/>
              <a:t>hash(metric + time)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/>
              <a:t>hash(metric) + time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/>
              <a:t>hex(hash(metric)) + time</a:t>
            </a:r>
          </a:p>
        </p:txBody>
      </p:sp>
      <p:pic>
        <p:nvPicPr>
          <p:cNvPr id="1026" name="Picture 2" descr="http://git.dev.sh.ctripcorp.com/rhtang/hickwall/uploads/94c53c706b2c262bb489d8eeb2250cd3/_id%E8%BF%87%E9%95%B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64" y="4293096"/>
            <a:ext cx="6424474" cy="22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en-US" altLang="zh-CN" sz="2400" dirty="0" smtClean="0"/>
              <a:t>ES</a:t>
            </a:r>
            <a:r>
              <a:rPr lang="zh-CN" altLang="en-US" sz="2400" dirty="0" smtClean="0"/>
              <a:t>在使用过程中碰到的问题</a:t>
            </a:r>
            <a:endParaRPr lang="zh-CN" altLang="en-US" sz="24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08384" y="1791741"/>
            <a:ext cx="7620000" cy="43735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数据延时大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ES refresh time </a:t>
            </a:r>
            <a:r>
              <a:rPr lang="zh-CN" altLang="en-US" dirty="0" smtClean="0"/>
              <a:t>对读写性能影响大，所以需要一个合适的值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正常情况下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dirty="0" smtClean="0"/>
              <a:t>延迟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zh-CN" altLang="en-US" dirty="0"/>
              <a:t>传输</a:t>
            </a:r>
            <a:r>
              <a:rPr lang="en-US" altLang="zh-CN" dirty="0"/>
              <a:t>/</a:t>
            </a:r>
            <a:r>
              <a:rPr lang="zh-CN" altLang="en-US" dirty="0"/>
              <a:t>处理时间 </a:t>
            </a:r>
            <a:r>
              <a:rPr lang="en-US" altLang="zh-CN" dirty="0"/>
              <a:t>+ ES refresh </a:t>
            </a:r>
            <a:r>
              <a:rPr lang="zh-CN" altLang="en-US" dirty="0"/>
              <a:t>时间</a:t>
            </a:r>
            <a:endParaRPr lang="en-US" altLang="zh-CN" dirty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dirty="0"/>
              <a:t>传输</a:t>
            </a:r>
            <a:r>
              <a:rPr lang="en-US" altLang="zh-CN" dirty="0"/>
              <a:t>/</a:t>
            </a:r>
            <a:r>
              <a:rPr lang="zh-CN" altLang="en-US" dirty="0"/>
              <a:t>处理时间 </a:t>
            </a:r>
            <a:r>
              <a:rPr lang="en-US" altLang="zh-CN" dirty="0"/>
              <a:t>~=  8ms  </a:t>
            </a:r>
            <a:r>
              <a:rPr lang="zh-CN" altLang="en-US" dirty="0"/>
              <a:t>（经验值）</a:t>
            </a:r>
            <a:endParaRPr lang="en-US" altLang="zh-CN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/>
              <a:t>ES refresh </a:t>
            </a:r>
            <a:r>
              <a:rPr lang="zh-CN" altLang="en-US" dirty="0"/>
              <a:t>时间 </a:t>
            </a:r>
            <a:r>
              <a:rPr lang="en-US" altLang="zh-CN" dirty="0"/>
              <a:t>30 </a:t>
            </a:r>
            <a:r>
              <a:rPr lang="zh-CN" altLang="en-US" dirty="0" smtClean="0"/>
              <a:t>秒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异常情况下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/>
              <a:t>ES</a:t>
            </a:r>
            <a:r>
              <a:rPr lang="zh-CN" altLang="en-US" dirty="0" smtClean="0"/>
              <a:t>出现任何异常，造成</a:t>
            </a:r>
            <a:r>
              <a:rPr lang="en-US" altLang="zh-CN" dirty="0" err="1" smtClean="0"/>
              <a:t>kafka</a:t>
            </a:r>
            <a:r>
              <a:rPr lang="zh-CN" altLang="en-US" dirty="0" smtClean="0"/>
              <a:t>堆积，数据延迟会被堆积时间放大很多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dirty="0" smtClean="0"/>
              <a:t>譬如</a:t>
            </a:r>
            <a:r>
              <a:rPr lang="en-US" altLang="zh-CN" dirty="0" err="1" smtClean="0"/>
              <a:t>kafka</a:t>
            </a:r>
            <a:r>
              <a:rPr lang="zh-CN" altLang="en-US" dirty="0" smtClean="0"/>
              <a:t>堆积 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分钟， 数据延迟可能超过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</a:t>
            </a:r>
            <a:endParaRPr lang="en-US" altLang="zh-CN" dirty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dirty="0" smtClean="0"/>
              <a:t>这是因为</a:t>
            </a:r>
            <a:r>
              <a:rPr lang="en-US" altLang="zh-CN" dirty="0" smtClean="0"/>
              <a:t>ES</a:t>
            </a:r>
            <a:r>
              <a:rPr lang="zh-CN" altLang="en-US" dirty="0" smtClean="0"/>
              <a:t>是最终的数据存储，尽量不希望数据丢失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dirty="0" smtClean="0"/>
              <a:t>如果不考虑数据丢失的问题，延时就基本和正常情况一样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888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en-US" altLang="zh-CN" sz="2400" dirty="0" smtClean="0"/>
              <a:t>ES</a:t>
            </a:r>
            <a:r>
              <a:rPr lang="zh-CN" altLang="en-US" sz="2400" dirty="0" smtClean="0"/>
              <a:t>在使用过程中碰到的问题</a:t>
            </a:r>
            <a:endParaRPr lang="zh-CN" altLang="en-US" sz="24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altLang="zh-CN" dirty="0"/>
              <a:t>cache</a:t>
            </a:r>
            <a:r>
              <a:rPr lang="zh-CN" altLang="en-US" dirty="0"/>
              <a:t>利用率不好提高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truncate </a:t>
            </a:r>
            <a:r>
              <a:rPr lang="zh-CN" altLang="en-US" dirty="0" smtClean="0"/>
              <a:t>时间的方式增加</a:t>
            </a:r>
            <a:r>
              <a:rPr lang="en-US" altLang="zh-CN" dirty="0" smtClean="0"/>
              <a:t> </a:t>
            </a:r>
            <a:r>
              <a:rPr lang="zh-CN" altLang="en-US" dirty="0" smtClean="0"/>
              <a:t>连续多次</a:t>
            </a:r>
            <a:r>
              <a:rPr lang="en-US" altLang="zh-CN" dirty="0" smtClean="0"/>
              <a:t>query cache</a:t>
            </a:r>
            <a:r>
              <a:rPr lang="zh-CN" altLang="en-US" dirty="0" smtClean="0"/>
              <a:t>的利用率</a:t>
            </a:r>
            <a:endParaRPr lang="en-US" altLang="zh-CN" dirty="0" smtClean="0"/>
          </a:p>
          <a:p>
            <a:r>
              <a:rPr lang="en-US" altLang="zh-CN" dirty="0" smtClean="0"/>
              <a:t>	 </a:t>
            </a:r>
            <a:r>
              <a:rPr lang="en-US" altLang="zh-CN" dirty="0"/>
              <a:t>05</a:t>
            </a:r>
            <a:r>
              <a:rPr lang="zh-CN" altLang="en-US" dirty="0"/>
              <a:t>分</a:t>
            </a:r>
            <a:r>
              <a:rPr lang="en-US" altLang="zh-CN" dirty="0"/>
              <a:t> 31 </a:t>
            </a:r>
            <a:r>
              <a:rPr lang="zh-CN" altLang="en-US" dirty="0"/>
              <a:t>秒</a:t>
            </a:r>
            <a:r>
              <a:rPr lang="en-US" altLang="zh-CN" dirty="0"/>
              <a:t> -&gt;  06 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en-US" altLang="zh-CN" dirty="0" smtClean="0"/>
              <a:t>	 </a:t>
            </a:r>
            <a:r>
              <a:rPr lang="en-US" altLang="zh-CN" dirty="0"/>
              <a:t>05</a:t>
            </a:r>
            <a:r>
              <a:rPr lang="zh-CN" altLang="en-US" dirty="0"/>
              <a:t>分 </a:t>
            </a:r>
            <a:r>
              <a:rPr lang="en-US" altLang="zh-CN" dirty="0"/>
              <a:t>49 </a:t>
            </a:r>
            <a:r>
              <a:rPr lang="zh-CN" altLang="en-US" dirty="0"/>
              <a:t>秒 </a:t>
            </a:r>
            <a:r>
              <a:rPr lang="en-US" altLang="zh-CN" dirty="0"/>
              <a:t> -&gt;  06 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查询的目标，时间跨度等随机性</a:t>
            </a:r>
            <a:r>
              <a:rPr lang="zh-CN" altLang="en-US" dirty="0"/>
              <a:t>比较</a:t>
            </a:r>
            <a:r>
              <a:rPr lang="zh-CN" altLang="en-US" dirty="0" smtClean="0"/>
              <a:t>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查询返回的数据量比较大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45"/>
          <a:stretch/>
        </p:blipFill>
        <p:spPr bwMode="auto">
          <a:xfrm>
            <a:off x="4499992" y="4221088"/>
            <a:ext cx="3773438" cy="2407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en-US" altLang="zh-CN" sz="2400" dirty="0" smtClean="0"/>
              <a:t>ES</a:t>
            </a:r>
            <a:r>
              <a:rPr lang="zh-CN" altLang="en-US" sz="2400" dirty="0" smtClean="0"/>
              <a:t>在使用过程中碰到的问题</a:t>
            </a:r>
            <a:endParaRPr lang="zh-CN" altLang="en-US" sz="24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altLang="zh-CN" dirty="0"/>
              <a:t>cache</a:t>
            </a:r>
            <a:r>
              <a:rPr lang="zh-CN" altLang="en-US" dirty="0"/>
              <a:t>利用率不好提高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truncate </a:t>
            </a:r>
            <a:r>
              <a:rPr lang="zh-CN" altLang="en-US" dirty="0" smtClean="0"/>
              <a:t>时间的方式增加</a:t>
            </a:r>
            <a:r>
              <a:rPr lang="en-US" altLang="zh-CN" dirty="0" smtClean="0"/>
              <a:t> </a:t>
            </a:r>
            <a:r>
              <a:rPr lang="zh-CN" altLang="en-US" dirty="0" smtClean="0"/>
              <a:t>连续多次</a:t>
            </a:r>
            <a:r>
              <a:rPr lang="en-US" altLang="zh-CN" dirty="0" smtClean="0"/>
              <a:t>query cache</a:t>
            </a:r>
            <a:r>
              <a:rPr lang="zh-CN" altLang="en-US" dirty="0" smtClean="0"/>
              <a:t>的利用率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查询的目标，时间跨度等随机性</a:t>
            </a:r>
            <a:r>
              <a:rPr lang="zh-CN" altLang="en-US" dirty="0"/>
              <a:t>比较</a:t>
            </a:r>
            <a:r>
              <a:rPr lang="zh-CN" altLang="en-US" dirty="0" smtClean="0"/>
              <a:t>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查询返回的数据量比较大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endParaRPr lang="en-US" altLang="zh-CN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17032"/>
            <a:ext cx="6173048" cy="239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en-US" altLang="zh-CN" sz="2400" dirty="0" smtClean="0"/>
              <a:t>ES</a:t>
            </a:r>
            <a:r>
              <a:rPr lang="zh-CN" altLang="en-US" sz="2400" dirty="0" smtClean="0"/>
              <a:t>在使用过程中碰到的问题</a:t>
            </a:r>
            <a:endParaRPr lang="zh-CN" altLang="en-US" sz="24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7620000" cy="4373563"/>
          </a:xfrm>
        </p:spPr>
        <p:txBody>
          <a:bodyPr/>
          <a:lstStyle/>
          <a:p>
            <a:r>
              <a:rPr lang="zh-CN" altLang="en-US" dirty="0"/>
              <a:t>无法简单实现 </a:t>
            </a:r>
            <a:r>
              <a:rPr lang="en-US" altLang="zh-CN" dirty="0"/>
              <a:t>Latest Data</a:t>
            </a:r>
            <a:r>
              <a:rPr lang="zh-CN" altLang="en-US" dirty="0"/>
              <a:t>，现在我们用</a:t>
            </a:r>
            <a:r>
              <a:rPr lang="en-US" altLang="zh-CN" dirty="0" err="1"/>
              <a:t>redis</a:t>
            </a:r>
            <a:r>
              <a:rPr lang="zh-CN" altLang="en-US" dirty="0"/>
              <a:t>缓存来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数据到达时间不一致，无法简单用时间段来过滤最近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个点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单这种查询在告警规则中非常有用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Redis cache </a:t>
            </a:r>
            <a:r>
              <a:rPr lang="zh-CN" altLang="en-US" dirty="0" smtClean="0"/>
              <a:t>实现效果更好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/>
              <a:t> </a:t>
            </a:r>
            <a:r>
              <a:rPr lang="en-US" altLang="zh-CN" dirty="0" smtClean="0"/>
              <a:t>metric:   </a:t>
            </a:r>
            <a:r>
              <a:rPr lang="en-US" altLang="zh-CN" dirty="0" err="1" smtClean="0"/>
              <a:t>updatedon</a:t>
            </a:r>
            <a:r>
              <a:rPr lang="en-US" altLang="zh-CN" dirty="0" smtClean="0"/>
              <a:t>, latest, 0, 1, 2, 3, 4, …. 60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err="1" smtClean="0"/>
              <a:t>Codis</a:t>
            </a:r>
            <a:r>
              <a:rPr lang="en-US" altLang="zh-CN" dirty="0" smtClean="0"/>
              <a:t> </a:t>
            </a:r>
            <a:r>
              <a:rPr lang="zh-CN" altLang="en-US" dirty="0" smtClean="0"/>
              <a:t>集群方案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1000 </a:t>
            </a:r>
            <a:r>
              <a:rPr lang="en-US" altLang="zh-CN" dirty="0" err="1" smtClean="0"/>
              <a:t>pipline</a:t>
            </a:r>
            <a:r>
              <a:rPr lang="en-US" altLang="zh-CN" dirty="0" smtClean="0"/>
              <a:t> </a:t>
            </a:r>
            <a:r>
              <a:rPr lang="zh-CN" altLang="en-US" dirty="0" smtClean="0"/>
              <a:t>性能最好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49080"/>
            <a:ext cx="7161138" cy="2891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1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en-US" altLang="zh-CN" sz="2400" dirty="0" smtClean="0"/>
              <a:t>ES</a:t>
            </a:r>
            <a:r>
              <a:rPr lang="zh-CN" altLang="en-US" sz="2400" dirty="0" smtClean="0"/>
              <a:t>在使用过程中碰到的问题</a:t>
            </a:r>
            <a:endParaRPr lang="zh-CN" altLang="en-US" sz="24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7620000" cy="4373563"/>
          </a:xfrm>
        </p:spPr>
        <p:txBody>
          <a:bodyPr/>
          <a:lstStyle/>
          <a:p>
            <a:r>
              <a:rPr lang="zh-CN" altLang="en-US" dirty="0"/>
              <a:t>内嵌文档</a:t>
            </a:r>
            <a:r>
              <a:rPr lang="zh-CN" altLang="en-US" dirty="0" smtClean="0"/>
              <a:t>无法</a:t>
            </a:r>
            <a:r>
              <a:rPr lang="en-US" altLang="zh-CN" dirty="0" smtClean="0"/>
              <a:t>Add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内嵌文档只能读出来之后再把新的数据一块写进去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/>
              <a:t>Time1, Doc1 [ subdoc1 ]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smtClean="0"/>
              <a:t>Time2, Doc1 [ subdoc1, subdoc2 ]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想到的可行的做法：前边有一个聚合的引擎（譬如 现成的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），每小时用内嵌文档写一批数据进去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dirty="0" smtClean="0"/>
              <a:t>优点：</a:t>
            </a:r>
            <a:r>
              <a:rPr lang="zh-CN" altLang="en-US" dirty="0"/>
              <a:t>内嵌文档能共享很多字段，数据量</a:t>
            </a:r>
            <a:r>
              <a:rPr lang="zh-CN" altLang="en-US" dirty="0" smtClean="0"/>
              <a:t>减少，性能</a:t>
            </a:r>
            <a:r>
              <a:rPr lang="zh-CN" altLang="en-US" dirty="0"/>
              <a:t>都会</a:t>
            </a:r>
            <a:r>
              <a:rPr lang="zh-CN" altLang="en-US" dirty="0" smtClean="0"/>
              <a:t>提高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zh-CN" altLang="en-US" dirty="0" smtClean="0"/>
              <a:t>缺点：数据需要分成 </a:t>
            </a:r>
            <a:r>
              <a:rPr lang="en-US" altLang="zh-CN" dirty="0"/>
              <a:t>`</a:t>
            </a:r>
            <a:r>
              <a:rPr lang="zh-CN" altLang="en-US" dirty="0" smtClean="0"/>
              <a:t>实时数据</a:t>
            </a:r>
            <a:r>
              <a:rPr lang="en-US" altLang="zh-CN" dirty="0" smtClean="0"/>
              <a:t>`</a:t>
            </a:r>
            <a:r>
              <a:rPr lang="zh-CN" altLang="en-US" dirty="0" smtClean="0"/>
              <a:t> 和 </a:t>
            </a:r>
            <a:r>
              <a:rPr lang="en-US" altLang="zh-CN" dirty="0" smtClean="0"/>
              <a:t>`</a:t>
            </a:r>
            <a:r>
              <a:rPr lang="zh-CN" altLang="en-US" dirty="0" smtClean="0"/>
              <a:t>非实时数据</a:t>
            </a:r>
            <a:r>
              <a:rPr lang="en-US" altLang="zh-CN" dirty="0" smtClean="0"/>
              <a:t>` </a:t>
            </a:r>
            <a:r>
              <a:rPr lang="zh-CN" altLang="en-US" dirty="0" smtClean="0"/>
              <a:t>，复杂性会提高。查数据需要查两部分数据拼接起来。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788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7208" cy="1371600"/>
          </a:xfrm>
        </p:spPr>
        <p:txBody>
          <a:bodyPr/>
          <a:lstStyle/>
          <a:p>
            <a:r>
              <a:rPr lang="en-US" altLang="zh-CN" sz="2400" dirty="0" smtClean="0"/>
              <a:t>ES</a:t>
            </a:r>
            <a:r>
              <a:rPr lang="zh-CN" altLang="en-US" sz="2400" dirty="0" smtClean="0"/>
              <a:t>在使用过程中碰到的问题</a:t>
            </a:r>
            <a:endParaRPr lang="zh-CN" altLang="en-US" sz="24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556792"/>
            <a:ext cx="7620000" cy="4373563"/>
          </a:xfrm>
        </p:spPr>
        <p:txBody>
          <a:bodyPr/>
          <a:lstStyle/>
          <a:p>
            <a:r>
              <a:rPr lang="zh-CN" altLang="en-US" dirty="0"/>
              <a:t>静态</a:t>
            </a:r>
            <a:r>
              <a:rPr lang="en-US" altLang="zh-CN" dirty="0"/>
              <a:t>Tag </a:t>
            </a:r>
            <a:r>
              <a:rPr lang="zh-CN" altLang="en-US" dirty="0"/>
              <a:t>和动态 </a:t>
            </a:r>
            <a:r>
              <a:rPr lang="en-US" altLang="zh-CN" dirty="0"/>
              <a:t>Tag</a:t>
            </a:r>
            <a:r>
              <a:rPr lang="zh-CN" altLang="en-US" dirty="0"/>
              <a:t>的取舍，</a:t>
            </a:r>
            <a:r>
              <a:rPr lang="en-US" altLang="zh-CN" dirty="0" err="1" smtClean="0"/>
              <a:t>topN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静态</a:t>
            </a:r>
            <a:r>
              <a:rPr lang="en-US" altLang="zh-CN" dirty="0" smtClean="0"/>
              <a:t>Tag</a:t>
            </a:r>
            <a:r>
              <a:rPr lang="zh-CN" altLang="en-US" dirty="0" smtClean="0"/>
              <a:t>变动少，可以和数据分开存放，性能好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动态</a:t>
            </a:r>
            <a:r>
              <a:rPr lang="en-US" altLang="zh-CN" dirty="0" smtClean="0"/>
              <a:t>Tag</a:t>
            </a:r>
            <a:r>
              <a:rPr lang="zh-CN" altLang="en-US" dirty="0" smtClean="0"/>
              <a:t>变动频繁，需要和数据在一块，性能差，但是灵活性高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err="1" smtClean="0"/>
              <a:t>TopN</a:t>
            </a:r>
            <a:r>
              <a:rPr lang="zh-CN" altLang="en-US" dirty="0" smtClean="0"/>
              <a:t>的采集就是利用动态</a:t>
            </a:r>
            <a:r>
              <a:rPr lang="en-US" altLang="zh-CN" dirty="0" smtClean="0"/>
              <a:t>Tag</a:t>
            </a:r>
            <a:r>
              <a:rPr lang="zh-CN" altLang="en-US" dirty="0" smtClean="0"/>
              <a:t>的方式</a:t>
            </a:r>
            <a:endParaRPr lang="en-US" altLang="zh-CN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err="1" smtClean="0"/>
              <a:t>cpu-util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time1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value1, top1=</a:t>
            </a:r>
            <a:r>
              <a:rPr lang="en-US" altLang="zh-CN" dirty="0" err="1" smtClean="0"/>
              <a:t>xxxx</a:t>
            </a:r>
            <a:r>
              <a:rPr lang="en-US" altLang="zh-CN" dirty="0" smtClean="0"/>
              <a:t>, top2=xxxx,top3=xxx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dirty="0" err="1"/>
              <a:t>cpu-util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time2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value2, </a:t>
            </a:r>
            <a:r>
              <a:rPr lang="en-US" altLang="zh-CN" dirty="0"/>
              <a:t>top1=</a:t>
            </a:r>
            <a:r>
              <a:rPr lang="en-US" altLang="zh-CN" dirty="0" err="1"/>
              <a:t>xxxx</a:t>
            </a:r>
            <a:r>
              <a:rPr lang="en-US" altLang="zh-CN" dirty="0"/>
              <a:t>, </a:t>
            </a:r>
            <a:r>
              <a:rPr lang="en-US" altLang="zh-CN" dirty="0" smtClean="0"/>
              <a:t>top2=xxxx,top3=xxx</a:t>
            </a:r>
          </a:p>
          <a:p>
            <a:pPr marL="800100" lvl="1" indent="-342900">
              <a:buFont typeface="Arial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88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 smtClean="0"/>
              <a:t>Q&amp;A</a:t>
            </a:r>
            <a:endParaRPr lang="zh-CN" altLang="en-US" sz="8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7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为什么会有这个项目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我们的诉求</a:t>
            </a:r>
            <a:r>
              <a:rPr lang="en-US" altLang="zh-CN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稳定可靠是基础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高吞吐量且水平可扩展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高度定制化的采集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高度定制化的数据展示方式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灵活多变的数据提供方式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简单且兼顾复杂的告警配置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高度可集成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可以自服务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尽量减少排障登记时间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089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为什么会有这个项目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Zabbix </a:t>
            </a:r>
            <a:r>
              <a:rPr lang="zh-CN" altLang="en-US" dirty="0" smtClean="0"/>
              <a:t>并不理想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Zabbix </a:t>
            </a:r>
            <a:r>
              <a:rPr lang="zh-CN" altLang="en-US" dirty="0"/>
              <a:t>容易</a:t>
            </a:r>
            <a:r>
              <a:rPr lang="zh-CN" altLang="en-US" dirty="0" smtClean="0"/>
              <a:t>搭建，功能丰富稳定，但是数据吞吐量不高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     3w- / s  </a:t>
            </a:r>
            <a:r>
              <a:rPr lang="en-US" altLang="zh-CN" dirty="0"/>
              <a:t>	</a:t>
            </a:r>
            <a:r>
              <a:rPr lang="en-US" altLang="zh-CN" dirty="0" smtClean="0"/>
              <a:t>40+ </a:t>
            </a:r>
            <a:r>
              <a:rPr lang="zh-CN" altLang="en-US" dirty="0" smtClean="0"/>
              <a:t>台 物理机</a:t>
            </a:r>
            <a:r>
              <a:rPr lang="en-US" altLang="zh-CN" dirty="0" smtClean="0"/>
              <a:t>,  </a:t>
            </a:r>
            <a:r>
              <a:rPr lang="zh-CN" altLang="en-US" dirty="0" smtClean="0"/>
              <a:t>另外 </a:t>
            </a:r>
            <a:r>
              <a:rPr lang="en-US" altLang="zh-CN" dirty="0" smtClean="0"/>
              <a:t>60+</a:t>
            </a:r>
            <a:r>
              <a:rPr lang="zh-CN" altLang="en-US" dirty="0" smtClean="0"/>
              <a:t>台虚拟机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698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为什么会有这个项目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Zabbix </a:t>
            </a:r>
            <a:r>
              <a:rPr lang="zh-CN" altLang="en-US" dirty="0" smtClean="0"/>
              <a:t>并不理想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Zabbix </a:t>
            </a:r>
            <a:r>
              <a:rPr lang="zh-CN" altLang="en-US" dirty="0"/>
              <a:t>容易</a:t>
            </a:r>
            <a:r>
              <a:rPr lang="zh-CN" altLang="en-US" dirty="0" smtClean="0"/>
              <a:t>搭建，功能丰富稳定，但是数据吞吐量不高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从</a:t>
            </a:r>
            <a:r>
              <a:rPr lang="en-US" altLang="zh-CN" dirty="0" smtClean="0"/>
              <a:t>zabbix</a:t>
            </a:r>
            <a:r>
              <a:rPr lang="zh-CN" altLang="en-US" dirty="0" smtClean="0"/>
              <a:t>里拿数据是一件让人伤心的事儿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3164582" cy="355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为什么会有这个项目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Zabbix </a:t>
            </a:r>
            <a:r>
              <a:rPr lang="zh-CN" altLang="en-US" dirty="0" smtClean="0"/>
              <a:t>并不理想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Zabbix </a:t>
            </a:r>
            <a:r>
              <a:rPr lang="zh-CN" altLang="en-US" dirty="0"/>
              <a:t>容易</a:t>
            </a:r>
            <a:r>
              <a:rPr lang="zh-CN" altLang="en-US" dirty="0" smtClean="0"/>
              <a:t>搭建，功能丰富稳定，但是数据吞吐量不高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从</a:t>
            </a:r>
            <a:r>
              <a:rPr lang="en-US" altLang="zh-CN" dirty="0" smtClean="0"/>
              <a:t>zabbix</a:t>
            </a:r>
            <a:r>
              <a:rPr lang="zh-CN" altLang="en-US" dirty="0" smtClean="0"/>
              <a:t>里拿数据是一件让人伤心的事儿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Bug </a:t>
            </a:r>
            <a:r>
              <a:rPr lang="zh-CN" altLang="en-US" dirty="0" smtClean="0"/>
              <a:t>修复要等上游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12976"/>
            <a:ext cx="4687342" cy="338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6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为什么会有这个项目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Zabbix </a:t>
            </a:r>
            <a:r>
              <a:rPr lang="zh-CN" altLang="en-US" dirty="0" smtClean="0"/>
              <a:t>并不理想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Zabbix </a:t>
            </a:r>
            <a:r>
              <a:rPr lang="zh-CN" altLang="en-US" dirty="0"/>
              <a:t>容易</a:t>
            </a:r>
            <a:r>
              <a:rPr lang="zh-CN" altLang="en-US" dirty="0" smtClean="0"/>
              <a:t>搭建，功能丰富稳定，但是数据吞吐量不高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从</a:t>
            </a:r>
            <a:r>
              <a:rPr lang="en-US" altLang="zh-CN" dirty="0" smtClean="0"/>
              <a:t>zabbix</a:t>
            </a:r>
            <a:r>
              <a:rPr lang="zh-CN" altLang="en-US" dirty="0" smtClean="0"/>
              <a:t>里拿数据是一件让人伤心的事儿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Bug </a:t>
            </a:r>
            <a:r>
              <a:rPr lang="zh-CN" altLang="en-US" dirty="0" smtClean="0"/>
              <a:t>修复要等上游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定制能力比较差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800" dirty="0" smtClean="0"/>
              <a:t>开发很多各种</a:t>
            </a:r>
            <a:r>
              <a:rPr lang="zh-CN" altLang="en-US" sz="1800" dirty="0"/>
              <a:t>大大小小的监控工具</a:t>
            </a:r>
            <a:endParaRPr lang="en-US" altLang="zh-CN" sz="1800" dirty="0"/>
          </a:p>
          <a:p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24944"/>
            <a:ext cx="2181453" cy="3356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9060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基本">
  <a:themeElements>
    <a:clrScheme name="基本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4742</TotalTime>
  <Words>1843</Words>
  <Application>Microsoft Office PowerPoint</Application>
  <PresentationFormat>全屏显示(4:3)</PresentationFormat>
  <Paragraphs>327</Paragraphs>
  <Slides>47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基本</vt:lpstr>
      <vt:lpstr>ES用于时间序列存储  - hickwall 监控报警系统简介</vt:lpstr>
      <vt:lpstr>PowerPoint 演示文稿</vt:lpstr>
      <vt:lpstr>Contents</vt:lpstr>
      <vt:lpstr>为什么会有这个项目</vt:lpstr>
      <vt:lpstr>为什么会有这个项目</vt:lpstr>
      <vt:lpstr>为什么会有这个项目</vt:lpstr>
      <vt:lpstr>为什么会有这个项目</vt:lpstr>
      <vt:lpstr>为什么会有这个项目</vt:lpstr>
      <vt:lpstr>为什么会有这个项目</vt:lpstr>
      <vt:lpstr>为什么会有这个项目</vt:lpstr>
      <vt:lpstr>部分调研过的方案 – 以存储为例</vt:lpstr>
      <vt:lpstr>部分调研过的方案 – 以存储为例</vt:lpstr>
      <vt:lpstr>部分调研过的方案 – 以存储为例</vt:lpstr>
      <vt:lpstr>部分调研过的方案 – 以存储为例</vt:lpstr>
      <vt:lpstr>项目的整体设计与特点</vt:lpstr>
      <vt:lpstr>PowerPoint 演示文稿</vt:lpstr>
      <vt:lpstr>PowerPoint 演示文稿</vt:lpstr>
      <vt:lpstr>主要组件的介绍 – hickwall (agent)</vt:lpstr>
      <vt:lpstr>主要组件的介绍 – hickwall (agent)</vt:lpstr>
      <vt:lpstr>主要组件的介绍 – hickwall (agent)</vt:lpstr>
      <vt:lpstr>主要组件的介绍 – hickwall (agent)</vt:lpstr>
      <vt:lpstr>主要组件的介绍  - consumer</vt:lpstr>
      <vt:lpstr>主要组件的介绍  - consumer</vt:lpstr>
      <vt:lpstr>主要组件的介绍 - Downsample</vt:lpstr>
      <vt:lpstr>主要组件的介绍 - Downsample</vt:lpstr>
      <vt:lpstr>主要组件的介绍 - Downsample</vt:lpstr>
      <vt:lpstr>主要组件的介绍 - DOWNSAMPLE</vt:lpstr>
      <vt:lpstr>主要组件的介绍 - DOWNSAMPLE</vt:lpstr>
      <vt:lpstr>主要组件的介绍 – api sERVER</vt:lpstr>
      <vt:lpstr>主要组件的介绍 – api sERVER</vt:lpstr>
      <vt:lpstr>主要组件的介绍 – api sERVER</vt:lpstr>
      <vt:lpstr>主要组件的介绍 – api sERVER</vt:lpstr>
      <vt:lpstr>主要组件的介绍 - NEST</vt:lpstr>
      <vt:lpstr>主要组件的介绍 - NEST</vt:lpstr>
      <vt:lpstr>主要组件的介绍 - NEST</vt:lpstr>
      <vt:lpstr>主要组件的介绍 - NEST</vt:lpstr>
      <vt:lpstr>主要组件的介绍 - NEST</vt:lpstr>
      <vt:lpstr>主要组件的介绍 - NEST</vt:lpstr>
      <vt:lpstr>ES在使用过程中碰到的问题</vt:lpstr>
      <vt:lpstr>ES在使用过程中碰到的问题</vt:lpstr>
      <vt:lpstr>ES在使用过程中碰到的问题</vt:lpstr>
      <vt:lpstr>ES在使用过程中碰到的问题</vt:lpstr>
      <vt:lpstr>ES在使用过程中碰到的问题</vt:lpstr>
      <vt:lpstr>ES在使用过程中碰到的问题</vt:lpstr>
      <vt:lpstr>ES在使用过程中碰到的问题</vt:lpstr>
      <vt:lpstr>ES在使用过程中碰到的问题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监控系统的新进展</dc:title>
  <dc:creator>trh唐锐华</dc:creator>
  <cp:lastModifiedBy>oliveagle</cp:lastModifiedBy>
  <cp:revision>261</cp:revision>
  <dcterms:created xsi:type="dcterms:W3CDTF">2015-09-08T06:39:40Z</dcterms:created>
  <dcterms:modified xsi:type="dcterms:W3CDTF">2016-05-05T07:27:02Z</dcterms:modified>
</cp:coreProperties>
</file>